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media/image18.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5" r:id="rId1"/>
    <p:sldMasterId id="2147483652" r:id="rId2"/>
    <p:sldMasterId id="2147483656" r:id="rId3"/>
    <p:sldMasterId id="2147483660" r:id="rId4"/>
    <p:sldMasterId id="2147483662" r:id="rId5"/>
  </p:sldMasterIdLst>
  <p:notesMasterIdLst>
    <p:notesMasterId r:id="rId35"/>
  </p:notesMasterIdLst>
  <p:sldIdLst>
    <p:sldId id="257" r:id="rId6"/>
    <p:sldId id="261" r:id="rId7"/>
    <p:sldId id="259" r:id="rId8"/>
    <p:sldId id="264" r:id="rId9"/>
    <p:sldId id="268"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62" r:id="rId23"/>
    <p:sldId id="282" r:id="rId24"/>
    <p:sldId id="283" r:id="rId25"/>
    <p:sldId id="284" r:id="rId26"/>
    <p:sldId id="285" r:id="rId27"/>
    <p:sldId id="286" r:id="rId28"/>
    <p:sldId id="287" r:id="rId29"/>
    <p:sldId id="288" r:id="rId30"/>
    <p:sldId id="289" r:id="rId31"/>
    <p:sldId id="281" r:id="rId32"/>
    <p:sldId id="290" r:id="rId33"/>
    <p:sldId id="291"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AD5"/>
    <a:srgbClr val="A7E0FF"/>
    <a:srgbClr val="E6E6E6"/>
    <a:srgbClr val="BDE7FF"/>
    <a:srgbClr val="29B3FF"/>
    <a:srgbClr val="6C362A"/>
    <a:srgbClr val="497892"/>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46" d="100"/>
          <a:sy n="46" d="100"/>
        </p:scale>
        <p:origin x="48"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D600AB-7B4B-4CA3-B721-B7300BF9F868}" type="datetimeFigureOut">
              <a:rPr lang="zh-CN" altLang="en-US" smtClean="0"/>
              <a:t>2022/8/29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445826-469C-487C-83BC-EAC90B6B8B6B}" type="slidenum">
              <a:rPr lang="zh-CN" altLang="en-US" smtClean="0"/>
              <a:t>‹#›</a:t>
            </a:fld>
            <a:endParaRPr lang="zh-CN" altLang="en-US"/>
          </a:p>
        </p:txBody>
      </p:sp>
    </p:spTree>
    <p:extLst>
      <p:ext uri="{BB962C8B-B14F-4D97-AF65-F5344CB8AC3E}">
        <p14:creationId xmlns:p14="http://schemas.microsoft.com/office/powerpoint/2010/main" val="303092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F6B1-5D10-F4EA-01E1-769A12BB9C9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8AECC4-2122-E148-172F-DE1BAD6CE17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1289F7-433F-35A8-E34F-B5EA7190DD3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DA5C6D-89B7-4E80-8F68-D6807454B2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2022/8/29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99E1646-54F1-EDF9-4648-B453883DB9EF}"/>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25890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665CC0F8-21D5-9CD6-CAD0-2A6AB1EDD4BE}"/>
              </a:ext>
            </a:extLst>
          </p:cNvPr>
          <p:cNvSpPr>
            <a:spLocks noGrp="1"/>
          </p:cNvSpPr>
          <p:nvPr>
            <p:ph type="title" hasCustomPrompt="1"/>
          </p:nvPr>
        </p:nvSpPr>
        <p:spPr>
          <a:xfrm>
            <a:off x="4435207" y="4109750"/>
            <a:ext cx="7436385" cy="912832"/>
          </a:xfrm>
          <a:prstGeom prst="rect">
            <a:avLst/>
          </a:prstGeom>
        </p:spPr>
        <p:txBody>
          <a:bodyPr/>
          <a:lstStyle>
            <a:lvl1pPr>
              <a:defRPr>
                <a:latin typeface="宋体" panose="02010600030101010101" pitchFamily="2" charset="-122"/>
                <a:ea typeface="宋体" panose="02010600030101010101" pitchFamily="2" charset="-122"/>
              </a:defRPr>
            </a:lvl1pPr>
          </a:lstStyle>
          <a:p>
            <a:r>
              <a:rPr lang="zh-CN" altLang="en-US" dirty="0"/>
              <a:t>输入标题内容</a:t>
            </a:r>
          </a:p>
        </p:txBody>
      </p:sp>
    </p:spTree>
    <p:extLst>
      <p:ext uri="{BB962C8B-B14F-4D97-AF65-F5344CB8AC3E}">
        <p14:creationId xmlns:p14="http://schemas.microsoft.com/office/powerpoint/2010/main" val="757626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5C6E15-7784-5B24-D8CF-95865C5B2673}"/>
              </a:ext>
            </a:extLst>
          </p:cNvPr>
          <p:cNvSpPr>
            <a:spLocks noGrp="1"/>
          </p:cNvSpPr>
          <p:nvPr>
            <p:ph type="title" hasCustomPrompt="1"/>
          </p:nvPr>
        </p:nvSpPr>
        <p:spPr>
          <a:xfrm>
            <a:off x="427386" y="1825625"/>
            <a:ext cx="2621095" cy="4530725"/>
          </a:xfrm>
          <a:prstGeom prst="rect">
            <a:avLst/>
          </a:prstGeom>
        </p:spPr>
        <p:txBody>
          <a:bodyPr/>
          <a:lstStyle>
            <a:lvl1pPr>
              <a:defRPr/>
            </a:lvl1pPr>
          </a:lstStyle>
          <a:p>
            <a:r>
              <a:rPr lang="zh-CN" altLang="en-US" dirty="0"/>
              <a:t>请输入章节号</a:t>
            </a:r>
          </a:p>
        </p:txBody>
      </p:sp>
      <p:sp>
        <p:nvSpPr>
          <p:cNvPr id="3" name="内容占位符 2">
            <a:extLst>
              <a:ext uri="{FF2B5EF4-FFF2-40B4-BE49-F238E27FC236}">
                <a16:creationId xmlns:a16="http://schemas.microsoft.com/office/drawing/2014/main" id="{8D74AFBD-B14D-071A-7E23-86B159CBAD79}"/>
              </a:ext>
            </a:extLst>
          </p:cNvPr>
          <p:cNvSpPr>
            <a:spLocks noGrp="1"/>
          </p:cNvSpPr>
          <p:nvPr>
            <p:ph idx="1"/>
          </p:nvPr>
        </p:nvSpPr>
        <p:spPr>
          <a:xfrm>
            <a:off x="4329628" y="1825625"/>
            <a:ext cx="7024171"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Tree>
    <p:extLst>
      <p:ext uri="{BB962C8B-B14F-4D97-AF65-F5344CB8AC3E}">
        <p14:creationId xmlns:p14="http://schemas.microsoft.com/office/powerpoint/2010/main" val="2751288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76599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74867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32F6B1-5D10-F4EA-01E1-769A12BB9C90}"/>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98AECC4-2122-E148-172F-DE1BAD6CE17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11289F7-433F-35A8-E34F-B5EA7190DD35}"/>
              </a:ext>
            </a:extLst>
          </p:cNvPr>
          <p:cNvSpPr>
            <a:spLocks noGrp="1"/>
          </p:cNvSpPr>
          <p:nvPr>
            <p:ph type="dt" sz="half" idx="10"/>
          </p:nvPr>
        </p:nvSpPr>
        <p:spPr>
          <a:xfrm>
            <a:off x="838200" y="6395733"/>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DA5C6D-89B7-4E80-8F68-D6807454B2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2022/8/29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99E1646-54F1-EDF9-4648-B453883DB9EF}"/>
              </a:ext>
            </a:extLst>
          </p:cNvPr>
          <p:cNvSpPr>
            <a:spLocks noGrp="1"/>
          </p:cNvSpPr>
          <p:nvPr>
            <p:ph type="ftr" sz="quarter" idx="11"/>
          </p:nvPr>
        </p:nvSpPr>
        <p:spPr>
          <a:xfrm>
            <a:off x="4038600" y="6356350"/>
            <a:ext cx="4114800" cy="365125"/>
          </a:xfrm>
          <a:prstGeom prst="rect">
            <a:avLst/>
          </a:prstGeo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25338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emf"/><Relationship Id="rId7" Type="http://schemas.openxmlformats.org/officeDocument/2006/relationships/image" Target="../media/image4.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emf"/><Relationship Id="rId4" Type="http://schemas.microsoft.com/office/2007/relationships/hdphoto" Target="../media/hdphoto2.wdp"/></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emf"/><Relationship Id="rId4" Type="http://schemas.microsoft.com/office/2007/relationships/hdphoto" Target="../media/hdphoto2.wdp"/></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heme" Target="../theme/theme4.xml"/><Relationship Id="rId7" Type="http://schemas.openxmlformats.org/officeDocument/2006/relationships/image" Target="../media/image3.png"/><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image" Target="../media/image1.emf"/><Relationship Id="rId5" Type="http://schemas.microsoft.com/office/2007/relationships/hdphoto" Target="../media/hdphoto2.wdp"/><Relationship Id="rId4" Type="http://schemas.openxmlformats.org/officeDocument/2006/relationships/image" Target="../media/image6.png"/><Relationship Id="rId9" Type="http://schemas.openxmlformats.org/officeDocument/2006/relationships/image" Target="../media/image5.png"/></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vmlDrawing" Target="../drawings/vmlDrawing1.vml"/><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6.xml"/><Relationship Id="rId6" Type="http://schemas.openxmlformats.org/officeDocument/2006/relationships/image" Target="../media/image7.emf"/><Relationship Id="rId5" Type="http://schemas.openxmlformats.org/officeDocument/2006/relationships/oleObject" Target="../embeddings/oleObject1.bin"/><Relationship Id="rId10" Type="http://schemas.openxmlformats.org/officeDocument/2006/relationships/image" Target="../media/image1.emf"/><Relationship Id="rId4" Type="http://schemas.openxmlformats.org/officeDocument/2006/relationships/image" Target="../media/image8.jpeg"/><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3578538D-2FB1-05FB-6E89-B8204E498209}"/>
              </a:ext>
            </a:extLst>
          </p:cNvPr>
          <p:cNvPicPr>
            <a:picLocks noChangeAspect="1"/>
          </p:cNvPicPr>
          <p:nvPr userDrawn="1"/>
        </p:nvPicPr>
        <p:blipFill>
          <a:blip r:embed="rId3"/>
          <a:stretch>
            <a:fillRect/>
          </a:stretch>
        </p:blipFill>
        <p:spPr>
          <a:xfrm>
            <a:off x="104666" y="110683"/>
            <a:ext cx="2942896" cy="598150"/>
          </a:xfrm>
          <a:prstGeom prst="rect">
            <a:avLst/>
          </a:prstGeom>
        </p:spPr>
      </p:pic>
      <p:pic>
        <p:nvPicPr>
          <p:cNvPr id="10" name="图片 9">
            <a:extLst>
              <a:ext uri="{FF2B5EF4-FFF2-40B4-BE49-F238E27FC236}">
                <a16:creationId xmlns:a16="http://schemas.microsoft.com/office/drawing/2014/main" id="{C89CF093-6954-6306-AAB2-8C0795D76B7B}"/>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sharpenSoften amount="-5000"/>
                    </a14:imgEffect>
                    <a14:imgEffect>
                      <a14:colorTemperature colorTemp="5300"/>
                    </a14:imgEffect>
                    <a14:imgEffect>
                      <a14:brightnessContrast contrast="-35000"/>
                    </a14:imgEffect>
                  </a14:imgLayer>
                </a14:imgProps>
              </a:ext>
              <a:ext uri="{28A0092B-C50C-407E-A947-70E740481C1C}">
                <a14:useLocalDpi xmlns:a14="http://schemas.microsoft.com/office/drawing/2010/main" val="0"/>
              </a:ext>
            </a:extLst>
          </a:blip>
          <a:srcRect b="17200"/>
          <a:stretch/>
        </p:blipFill>
        <p:spPr>
          <a:xfrm>
            <a:off x="0" y="5308021"/>
            <a:ext cx="12192000" cy="1552326"/>
          </a:xfrm>
          <a:prstGeom prst="rect">
            <a:avLst/>
          </a:prstGeom>
        </p:spPr>
      </p:pic>
      <p:sp>
        <p:nvSpPr>
          <p:cNvPr id="12" name="矩形 11">
            <a:extLst>
              <a:ext uri="{FF2B5EF4-FFF2-40B4-BE49-F238E27FC236}">
                <a16:creationId xmlns:a16="http://schemas.microsoft.com/office/drawing/2014/main" id="{BBA7A4B8-D464-63C8-4E0A-1D4AAB007037}"/>
              </a:ext>
            </a:extLst>
          </p:cNvPr>
          <p:cNvSpPr/>
          <p:nvPr userDrawn="1"/>
        </p:nvSpPr>
        <p:spPr>
          <a:xfrm>
            <a:off x="71006" y="1000663"/>
            <a:ext cx="12192000" cy="6021238"/>
          </a:xfrm>
          <a:prstGeom prst="rect">
            <a:avLst/>
          </a:prstGeom>
          <a:gradFill>
            <a:gsLst>
              <a:gs pos="0">
                <a:schemeClr val="bg1">
                  <a:alpha val="18000"/>
                </a:schemeClr>
              </a:gs>
              <a:gs pos="16000">
                <a:srgbClr val="F2F2F2">
                  <a:alpha val="60000"/>
                </a:srgbClr>
              </a:gs>
              <a:gs pos="44000">
                <a:schemeClr val="bg1"/>
              </a:gs>
              <a:gs pos="12000">
                <a:schemeClr val="bg1">
                  <a:alpha val="42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 name="日期占位符 3">
            <a:extLst>
              <a:ext uri="{FF2B5EF4-FFF2-40B4-BE49-F238E27FC236}">
                <a16:creationId xmlns:a16="http://schemas.microsoft.com/office/drawing/2014/main" id="{5AE0FD6C-249F-6C99-94C7-3EC476FB7A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fld id="{32DA5C6D-89B7-4E80-8F68-D6807454B2EB}" type="datetimeFigureOut">
              <a:rPr kumimoji="0" lang="zh-CN" altLang="en-US" sz="12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2022/8/29</a:t>
            </a:fld>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sp>
        <p:nvSpPr>
          <p:cNvPr id="5" name="页脚占位符 4">
            <a:extLst>
              <a:ext uri="{FF2B5EF4-FFF2-40B4-BE49-F238E27FC236}">
                <a16:creationId xmlns:a16="http://schemas.microsoft.com/office/drawing/2014/main" id="{1DA2427F-643C-9088-38EC-01A8D09402B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F0502020204030204"/>
              <a:ea typeface="等线" panose="02010600030101010101" pitchFamily="2" charset="-122"/>
              <a:cs typeface="+mn-cs"/>
            </a:endParaRPr>
          </a:p>
        </p:txBody>
      </p:sp>
      <p:grpSp>
        <p:nvGrpSpPr>
          <p:cNvPr id="18" name="组合 17">
            <a:extLst>
              <a:ext uri="{FF2B5EF4-FFF2-40B4-BE49-F238E27FC236}">
                <a16:creationId xmlns:a16="http://schemas.microsoft.com/office/drawing/2014/main" id="{6B98CA3D-CC19-678D-7447-EA1967FF82D3}"/>
              </a:ext>
            </a:extLst>
          </p:cNvPr>
          <p:cNvGrpSpPr/>
          <p:nvPr userDrawn="1"/>
        </p:nvGrpSpPr>
        <p:grpSpPr>
          <a:xfrm>
            <a:off x="10082748" y="6438896"/>
            <a:ext cx="2038246" cy="280185"/>
            <a:chOff x="10050672" y="289545"/>
            <a:chExt cx="2038246" cy="280185"/>
          </a:xfrm>
        </p:grpSpPr>
        <p:pic>
          <p:nvPicPr>
            <p:cNvPr id="22" name="图片 21">
              <a:extLst>
                <a:ext uri="{FF2B5EF4-FFF2-40B4-BE49-F238E27FC236}">
                  <a16:creationId xmlns:a16="http://schemas.microsoft.com/office/drawing/2014/main" id="{EE20291C-1993-F097-F61D-051642640F99}"/>
                </a:ext>
              </a:extLst>
            </p:cNvPr>
            <p:cNvPicPr>
              <a:picLocks noChangeAspect="1"/>
            </p:cNvPicPr>
            <p:nvPr userDrawn="1"/>
          </p:nvPicPr>
          <p:blipFill rotWithShape="1">
            <a:blip r:embed="rId6"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23" name="图片 22">
              <a:extLst>
                <a:ext uri="{FF2B5EF4-FFF2-40B4-BE49-F238E27FC236}">
                  <a16:creationId xmlns:a16="http://schemas.microsoft.com/office/drawing/2014/main" id="{949EAE04-F6AA-75EA-659A-4DA9456E1F20}"/>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24" name="图片 23">
            <a:extLst>
              <a:ext uri="{FF2B5EF4-FFF2-40B4-BE49-F238E27FC236}">
                <a16:creationId xmlns:a16="http://schemas.microsoft.com/office/drawing/2014/main" id="{B2AC9C07-58EE-0B83-50F0-990FEADC9977}"/>
              </a:ext>
            </a:extLst>
          </p:cNvPr>
          <p:cNvPicPr>
            <a:picLocks noChangeAspect="1"/>
          </p:cNvPicPr>
          <p:nvPr userDrawn="1"/>
        </p:nvPicPr>
        <p:blipFill>
          <a:blip r:embed="rId8"/>
          <a:stretch>
            <a:fillRect/>
          </a:stretch>
        </p:blipFill>
        <p:spPr>
          <a:xfrm>
            <a:off x="10082748" y="6733532"/>
            <a:ext cx="1999661" cy="24386"/>
          </a:xfrm>
          <a:prstGeom prst="rect">
            <a:avLst/>
          </a:prstGeom>
        </p:spPr>
      </p:pic>
    </p:spTree>
    <p:extLst>
      <p:ext uri="{BB962C8B-B14F-4D97-AF65-F5344CB8AC3E}">
        <p14:creationId xmlns:p14="http://schemas.microsoft.com/office/powerpoint/2010/main" val="363867398"/>
      </p:ext>
    </p:extLst>
  </p:cSld>
  <p:clrMap bg1="lt1" tx1="dk1" bg2="lt2" tx2="dk2" accent1="accent1" accent2="accent2" accent3="accent3" accent4="accent4" accent5="accent5" accent6="accent6" hlink="hlink" folHlink="folHlink"/>
  <p:sldLayoutIdLst>
    <p:sldLayoutId id="2147483666"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693BCFFC-3D8D-3EA1-4DFE-38EBF66076E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197" b="83197" l="10384" r="98307">
                        <a14:foregroundMark x1="16027" y1="16803" x2="17043" y2="55055"/>
                        <a14:foregroundMark x1="31941" y1="78142" x2="40858" y2="78825"/>
                        <a14:foregroundMark x1="30135" y1="75683" x2="35553" y2="75546"/>
                        <a14:foregroundMark x1="35553" y1="75546" x2="58126" y2="77322"/>
                        <a14:foregroundMark x1="41986" y1="79098" x2="62415" y2="80328"/>
                        <a14:foregroundMark x1="37133" y1="79645" x2="59142" y2="81967"/>
                        <a14:foregroundMark x1="49549" y1="82514" x2="61738" y2="83197"/>
                        <a14:foregroundMark x1="78442" y1="81694" x2="92325" y2="78689"/>
                        <a14:foregroundMark x1="37359" y1="31148" x2="45260" y2="35246"/>
                        <a14:foregroundMark x1="52144" y1="38251" x2="60497" y2="39617"/>
                        <a14:foregroundMark x1="50564" y1="37158" x2="56772" y2="36475"/>
                        <a14:foregroundMark x1="61625" y1="38798" x2="66140" y2="39208"/>
                        <a14:foregroundMark x1="66140" y1="39208" x2="69977" y2="40847"/>
                        <a14:foregroundMark x1="72460" y1="44536" x2="76072" y2="47814"/>
                        <a14:foregroundMark x1="20880" y1="18306" x2="27201" y2="20355"/>
                        <a14:foregroundMark x1="16704" y1="15710" x2="16704" y2="15710"/>
                        <a14:foregroundMark x1="17494" y1="15164" x2="17494" y2="15164"/>
                        <a14:foregroundMark x1="17607" y1="14617" x2="17607" y2="14617"/>
                        <a14:foregroundMark x1="17269" y1="14617" x2="17269" y2="14617"/>
                        <a14:foregroundMark x1="56998" y1="36885" x2="62641" y2="36202"/>
                        <a14:foregroundMark x1="63205" y1="37978" x2="67607" y2="39344"/>
                        <a14:foregroundMark x1="63093" y1="36475" x2="73025" y2="39344"/>
                        <a14:foregroundMark x1="35214" y1="23634" x2="53047" y2="29372"/>
                        <a14:foregroundMark x1="61061" y1="27459" x2="73928" y2="36475"/>
                        <a14:foregroundMark x1="74379" y1="38525" x2="83183" y2="42077"/>
                        <a14:foregroundMark x1="85892" y1="42213" x2="95034" y2="44399"/>
                        <a14:foregroundMark x1="86682" y1="52732" x2="94357" y2="54918"/>
                        <a14:foregroundMark x1="95260" y1="53825" x2="98307" y2="66803"/>
                        <a14:foregroundMark x1="11287" y1="30055" x2="12980" y2="44262"/>
                        <a14:foregroundMark x1="11625" y1="47131" x2="12641" y2="68306"/>
                        <a14:foregroundMark x1="12641" y1="68306" x2="10384" y2="76503"/>
                        <a14:foregroundMark x1="10384" y1="76503" x2="11964" y2="83197"/>
                        <a14:foregroundMark x1="11964" y1="83197" x2="11964" y2="83197"/>
                        <a14:foregroundMark x1="33521" y1="16667" x2="58465" y2="18443"/>
                        <a14:foregroundMark x1="62641" y1="22131" x2="77088" y2="21858"/>
                        <a14:foregroundMark x1="77088" y1="21858" x2="89955" y2="22814"/>
                        <a14:foregroundMark x1="33296" y1="17760" x2="22573" y2="15984"/>
                        <a14:backgroundMark x1="44921" y1="14071" x2="47933" y2="15680"/>
                      </a14:backgroundRemoval>
                    </a14:imgEffect>
                    <a14:imgEffect>
                      <a14:sharpenSoften amount="-20000"/>
                    </a14:imgEffect>
                  </a14:imgLayer>
                </a14:imgProps>
              </a:ext>
              <a:ext uri="{28A0092B-C50C-407E-A947-70E740481C1C}">
                <a14:useLocalDpi xmlns:a14="http://schemas.microsoft.com/office/drawing/2010/main" val="0"/>
              </a:ext>
            </a:extLst>
          </a:blip>
          <a:srcRect l="4389" t="12278" b="15714"/>
          <a:stretch/>
        </p:blipFill>
        <p:spPr>
          <a:xfrm>
            <a:off x="1057619" y="-360787"/>
            <a:ext cx="11134381" cy="6928026"/>
          </a:xfrm>
          <a:prstGeom prst="rect">
            <a:avLst/>
          </a:prstGeom>
          <a:effectLst>
            <a:outerShdw blurRad="50800" dist="50800" dir="5400000" algn="ctr" rotWithShape="0">
              <a:srgbClr val="000000">
                <a:alpha val="0"/>
              </a:srgbClr>
            </a:outerShdw>
            <a:softEdge rad="1270000"/>
          </a:effectLst>
        </p:spPr>
      </p:pic>
      <p:sp>
        <p:nvSpPr>
          <p:cNvPr id="32" name="矩形 31">
            <a:extLst>
              <a:ext uri="{FF2B5EF4-FFF2-40B4-BE49-F238E27FC236}">
                <a16:creationId xmlns:a16="http://schemas.microsoft.com/office/drawing/2014/main" id="{4A98F640-5D4A-F8F5-2B5A-30B819CE6A30}"/>
              </a:ext>
            </a:extLst>
          </p:cNvPr>
          <p:cNvSpPr/>
          <p:nvPr userDrawn="1"/>
        </p:nvSpPr>
        <p:spPr>
          <a:xfrm>
            <a:off x="177897" y="23438"/>
            <a:ext cx="12014103" cy="63039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endParaRPr>
          </a:p>
        </p:txBody>
      </p:sp>
      <p:sp>
        <p:nvSpPr>
          <p:cNvPr id="8" name="任意多边形: 形状 7">
            <a:extLst>
              <a:ext uri="{FF2B5EF4-FFF2-40B4-BE49-F238E27FC236}">
                <a16:creationId xmlns:a16="http://schemas.microsoft.com/office/drawing/2014/main" id="{D7B7A189-12E6-26EC-AC0F-CEC4B62DDE38}"/>
              </a:ext>
            </a:extLst>
          </p:cNvPr>
          <p:cNvSpPr/>
          <p:nvPr userDrawn="1"/>
        </p:nvSpPr>
        <p:spPr>
          <a:xfrm>
            <a:off x="956" y="0"/>
            <a:ext cx="6944605"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008AD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宋体" panose="02010600030101010101" pitchFamily="2" charset="-122"/>
              <a:ea typeface="宋体" panose="02010600030101010101" pitchFamily="2" charset="-122"/>
            </a:endParaRPr>
          </a:p>
        </p:txBody>
      </p:sp>
      <p:sp>
        <p:nvSpPr>
          <p:cNvPr id="40" name="任意多边形: 形状 39">
            <a:extLst>
              <a:ext uri="{FF2B5EF4-FFF2-40B4-BE49-F238E27FC236}">
                <a16:creationId xmlns:a16="http://schemas.microsoft.com/office/drawing/2014/main" id="{D9083B89-D5BB-196B-BD18-D4415700FA53}"/>
              </a:ext>
            </a:extLst>
          </p:cNvPr>
          <p:cNvSpPr/>
          <p:nvPr userDrawn="1"/>
        </p:nvSpPr>
        <p:spPr>
          <a:xfrm>
            <a:off x="814374" y="-1331"/>
            <a:ext cx="6944605" cy="6915150"/>
          </a:xfrm>
          <a:custGeom>
            <a:avLst/>
            <a:gdLst>
              <a:gd name="connsiteX0" fmla="*/ 0 w 6352628"/>
              <a:gd name="connsiteY0" fmla="*/ 0 h 6858000"/>
              <a:gd name="connsiteX1" fmla="*/ 1988395 w 6352628"/>
              <a:gd name="connsiteY1" fmla="*/ 0 h 6858000"/>
              <a:gd name="connsiteX2" fmla="*/ 6352628 w 6352628"/>
              <a:gd name="connsiteY2" fmla="*/ 6858000 h 6858000"/>
              <a:gd name="connsiteX3" fmla="*/ 0 w 635262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352628" h="6858000">
                <a:moveTo>
                  <a:pt x="0" y="0"/>
                </a:moveTo>
                <a:lnTo>
                  <a:pt x="1988395" y="0"/>
                </a:lnTo>
                <a:lnTo>
                  <a:pt x="6352628" y="6858000"/>
                </a:lnTo>
                <a:lnTo>
                  <a:pt x="0" y="6858000"/>
                </a:lnTo>
                <a:close/>
              </a:path>
            </a:pathLst>
          </a:custGeom>
          <a:solidFill>
            <a:srgbClr val="008AD5">
              <a:alpha val="5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prstClr val="white"/>
              </a:solidFill>
              <a:latin typeface="宋体" panose="02010600030101010101" pitchFamily="2" charset="-122"/>
              <a:ea typeface="宋体" panose="02010600030101010101" pitchFamily="2" charset="-122"/>
            </a:endParaRPr>
          </a:p>
        </p:txBody>
      </p:sp>
      <p:grpSp>
        <p:nvGrpSpPr>
          <p:cNvPr id="22" name="组合 21">
            <a:extLst>
              <a:ext uri="{FF2B5EF4-FFF2-40B4-BE49-F238E27FC236}">
                <a16:creationId xmlns:a16="http://schemas.microsoft.com/office/drawing/2014/main" id="{7948A155-2714-A71A-D32E-81AA94E2138F}"/>
              </a:ext>
            </a:extLst>
          </p:cNvPr>
          <p:cNvGrpSpPr/>
          <p:nvPr userDrawn="1"/>
        </p:nvGrpSpPr>
        <p:grpSpPr bwMode="auto">
          <a:xfrm>
            <a:off x="4076700" y="4454525"/>
            <a:ext cx="7559675" cy="523220"/>
            <a:chOff x="2834219" y="1068620"/>
            <a:chExt cx="7559531" cy="523118"/>
          </a:xfrm>
        </p:grpSpPr>
        <p:sp>
          <p:nvSpPr>
            <p:cNvPr id="26" name="文本框 11">
              <a:extLst>
                <a:ext uri="{FF2B5EF4-FFF2-40B4-BE49-F238E27FC236}">
                  <a16:creationId xmlns:a16="http://schemas.microsoft.com/office/drawing/2014/main" id="{4602CA3C-3EF3-E886-38B9-CD109B41822B}"/>
                </a:ext>
              </a:extLst>
            </p:cNvPr>
            <p:cNvSpPr txBox="1"/>
            <p:nvPr/>
          </p:nvSpPr>
          <p:spPr bwMode="auto">
            <a:xfrm>
              <a:off x="2834219" y="1082906"/>
              <a:ext cx="7559531" cy="399972"/>
            </a:xfrm>
            <a:prstGeom prst="rect">
              <a:avLst/>
            </a:prstGeom>
            <a:noFill/>
          </p:spPr>
          <p:txBody>
            <a:bodyPr>
              <a:spAutoFit/>
              <a:scene3d>
                <a:camera prst="orthographicFront"/>
                <a:lightRig rig="soft" dir="t"/>
              </a:scene3d>
              <a:sp3d prstMaterial="softEdge">
                <a:bevelT w="63500" h="12700"/>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a:spcBef>
                  <a:spcPts val="0"/>
                </a:spcBef>
                <a:spcAft>
                  <a:spcPts val="0"/>
                </a:spcAft>
                <a:defRPr/>
              </a:pPr>
              <a:endParaRPr lang="en-US" altLang="zh-CN" sz="2000" b="1" dirty="0">
                <a:ln w="0">
                  <a:noFill/>
                </a:ln>
                <a:solidFill>
                  <a:prstClr val="black">
                    <a:lumMod val="75000"/>
                    <a:lumOff val="25000"/>
                  </a:prstClr>
                </a:solidFill>
              </a:endParaRPr>
            </a:p>
          </p:txBody>
        </p:sp>
        <p:sp>
          <p:nvSpPr>
            <p:cNvPr id="24" name="矩形 23">
              <a:hlinkClick r:id="" action="ppaction://noaction"/>
              <a:extLst>
                <a:ext uri="{FF2B5EF4-FFF2-40B4-BE49-F238E27FC236}">
                  <a16:creationId xmlns:a16="http://schemas.microsoft.com/office/drawing/2014/main" id="{8A36B13E-AA09-8957-97F5-19EA2FC50666}"/>
                </a:ext>
              </a:extLst>
            </p:cNvPr>
            <p:cNvSpPr/>
            <p:nvPr/>
          </p:nvSpPr>
          <p:spPr>
            <a:xfrm>
              <a:off x="2940580" y="1068620"/>
              <a:ext cx="7346810" cy="523118"/>
            </a:xfrm>
            <a:prstGeom prst="rect">
              <a:avLst/>
            </a:prstGeom>
          </p:spPr>
          <p:txBody>
            <a:bodyPr>
              <a:spAutoFit/>
            </a:bodyPr>
            <a:lstStyle/>
            <a:p>
              <a:pPr algn="just" fontAlgn="auto">
                <a:spcBef>
                  <a:spcPts val="0"/>
                </a:spcBef>
                <a:spcAft>
                  <a:spcPts val="0"/>
                </a:spcAft>
                <a:defRPr/>
              </a:pPr>
              <a:endParaRPr lang="zh-CN" altLang="en-US" sz="2800" b="1" dirty="0">
                <a:ln w="0">
                  <a:noFill/>
                </a:ln>
                <a:solidFill>
                  <a:prstClr val="black">
                    <a:lumMod val="75000"/>
                    <a:lumOff val="25000"/>
                  </a:prstClr>
                </a:solidFill>
                <a:latin typeface="微软雅黑" panose="020B0503020204020204" pitchFamily="34" charset="-122"/>
              </a:endParaRPr>
            </a:p>
          </p:txBody>
        </p:sp>
      </p:grpSp>
      <p:pic>
        <p:nvPicPr>
          <p:cNvPr id="35" name="图片 34">
            <a:extLst>
              <a:ext uri="{FF2B5EF4-FFF2-40B4-BE49-F238E27FC236}">
                <a16:creationId xmlns:a16="http://schemas.microsoft.com/office/drawing/2014/main" id="{EA9C93E9-DAFA-2637-BF9D-62D2E24C4257}"/>
              </a:ext>
            </a:extLst>
          </p:cNvPr>
          <p:cNvPicPr>
            <a:picLocks noChangeAspect="1"/>
          </p:cNvPicPr>
          <p:nvPr userDrawn="1"/>
        </p:nvPicPr>
        <p:blipFill>
          <a:blip r:embed="rId5">
            <a:biLevel thresh="25000"/>
          </a:blip>
          <a:stretch>
            <a:fillRect/>
          </a:stretch>
        </p:blipFill>
        <p:spPr>
          <a:xfrm>
            <a:off x="104666" y="110683"/>
            <a:ext cx="2942896" cy="598150"/>
          </a:xfrm>
          <a:prstGeom prst="rect">
            <a:avLst/>
          </a:prstGeom>
        </p:spPr>
      </p:pic>
      <p:sp>
        <p:nvSpPr>
          <p:cNvPr id="28" name="文本框 27">
            <a:extLst>
              <a:ext uri="{FF2B5EF4-FFF2-40B4-BE49-F238E27FC236}">
                <a16:creationId xmlns:a16="http://schemas.microsoft.com/office/drawing/2014/main" id="{BF4F7319-737A-DC0F-CB61-E09DDD03CA77}"/>
              </a:ext>
            </a:extLst>
          </p:cNvPr>
          <p:cNvSpPr txBox="1">
            <a:spLocks noChangeArrowheads="1"/>
          </p:cNvSpPr>
          <p:nvPr userDrawn="1"/>
        </p:nvSpPr>
        <p:spPr bwMode="auto">
          <a:xfrm>
            <a:off x="427038" y="4024313"/>
            <a:ext cx="238561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FontTx/>
              <a:buNone/>
            </a:pPr>
            <a:r>
              <a:rPr lang="zh-CN" altLang="en-US" sz="6600" b="1"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目 录</a:t>
            </a:r>
          </a:p>
        </p:txBody>
      </p:sp>
      <p:sp>
        <p:nvSpPr>
          <p:cNvPr id="29" name="文本框 28">
            <a:extLst>
              <a:ext uri="{FF2B5EF4-FFF2-40B4-BE49-F238E27FC236}">
                <a16:creationId xmlns:a16="http://schemas.microsoft.com/office/drawing/2014/main" id="{4A3346CA-701E-FC2A-7061-AB41921DDB3E}"/>
              </a:ext>
            </a:extLst>
          </p:cNvPr>
          <p:cNvSpPr txBox="1">
            <a:spLocks noChangeArrowheads="1"/>
          </p:cNvSpPr>
          <p:nvPr userDrawn="1"/>
        </p:nvSpPr>
        <p:spPr bwMode="auto">
          <a:xfrm>
            <a:off x="512763" y="5188656"/>
            <a:ext cx="2938462"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panose="020B0503020204020204" pitchFamily="34" charset="-122"/>
                <a:ea typeface="微软雅黑" panose="020B0503020204020204" pitchFamily="34" charset="-122"/>
              </a:defRPr>
            </a:lvl9pPr>
          </a:lstStyle>
          <a:p>
            <a:pPr algn="dist" eaLnBrk="1" hangingPunct="1">
              <a:lnSpc>
                <a:spcPct val="100000"/>
              </a:lnSpc>
              <a:spcBef>
                <a:spcPct val="0"/>
              </a:spcBef>
              <a:buFontTx/>
              <a:buNone/>
            </a:pPr>
            <a:r>
              <a:rPr lang="en-US" altLang="zh-CN" sz="4400" b="1"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rPr>
              <a:t>contents</a:t>
            </a:r>
            <a:endParaRPr lang="zh-CN" altLang="en-US" sz="4400" b="1" dirty="0">
              <a:solidFill>
                <a:srgbClr val="FFFFFF"/>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endParaRPr>
          </a:p>
        </p:txBody>
      </p:sp>
      <p:grpSp>
        <p:nvGrpSpPr>
          <p:cNvPr id="9" name="组合 8">
            <a:extLst>
              <a:ext uri="{FF2B5EF4-FFF2-40B4-BE49-F238E27FC236}">
                <a16:creationId xmlns:a16="http://schemas.microsoft.com/office/drawing/2014/main" id="{8A2BB863-834E-3383-78A9-2E8D2F752625}"/>
              </a:ext>
            </a:extLst>
          </p:cNvPr>
          <p:cNvGrpSpPr/>
          <p:nvPr userDrawn="1"/>
        </p:nvGrpSpPr>
        <p:grpSpPr>
          <a:xfrm>
            <a:off x="10022364" y="6418692"/>
            <a:ext cx="2038246" cy="280185"/>
            <a:chOff x="10050672" y="289545"/>
            <a:chExt cx="2038246" cy="280185"/>
          </a:xfrm>
        </p:grpSpPr>
        <p:pic>
          <p:nvPicPr>
            <p:cNvPr id="10" name="图片 9">
              <a:extLst>
                <a:ext uri="{FF2B5EF4-FFF2-40B4-BE49-F238E27FC236}">
                  <a16:creationId xmlns:a16="http://schemas.microsoft.com/office/drawing/2014/main" id="{CE2D1FF7-CA04-4D8E-8757-A2BFDD5FB621}"/>
                </a:ext>
              </a:extLst>
            </p:cNvPr>
            <p:cNvPicPr>
              <a:picLocks noChangeAspect="1"/>
            </p:cNvPicPr>
            <p:nvPr userDrawn="1"/>
          </p:nvPicPr>
          <p:blipFill rotWithShape="1">
            <a:blip r:embed="rId6"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11" name="图片 10">
              <a:extLst>
                <a:ext uri="{FF2B5EF4-FFF2-40B4-BE49-F238E27FC236}">
                  <a16:creationId xmlns:a16="http://schemas.microsoft.com/office/drawing/2014/main" id="{A8FAE9AD-3316-FA29-7420-3F8CFCFB354B}"/>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12" name="图片 11">
            <a:extLst>
              <a:ext uri="{FF2B5EF4-FFF2-40B4-BE49-F238E27FC236}">
                <a16:creationId xmlns:a16="http://schemas.microsoft.com/office/drawing/2014/main" id="{813D60AA-9943-81C3-D159-EE554C01C3D6}"/>
              </a:ext>
            </a:extLst>
          </p:cNvPr>
          <p:cNvPicPr>
            <a:picLocks noChangeAspect="1"/>
          </p:cNvPicPr>
          <p:nvPr userDrawn="1"/>
        </p:nvPicPr>
        <p:blipFill>
          <a:blip r:embed="rId8"/>
          <a:stretch>
            <a:fillRect/>
          </a:stretch>
        </p:blipFill>
        <p:spPr>
          <a:xfrm>
            <a:off x="10039664" y="6757435"/>
            <a:ext cx="1999661" cy="24386"/>
          </a:xfrm>
          <a:prstGeom prst="rect">
            <a:avLst/>
          </a:prstGeom>
        </p:spPr>
      </p:pic>
    </p:spTree>
    <p:extLst>
      <p:ext uri="{BB962C8B-B14F-4D97-AF65-F5344CB8AC3E}">
        <p14:creationId xmlns:p14="http://schemas.microsoft.com/office/powerpoint/2010/main" val="3175618027"/>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11BA440-6974-3F76-B11F-A0B86AA7EF2B}"/>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ackgroundRemoval t="8197" b="83197" l="10384" r="98307">
                        <a14:foregroundMark x1="16027" y1="16803" x2="17043" y2="55055"/>
                        <a14:foregroundMark x1="31941" y1="78142" x2="40858" y2="78825"/>
                        <a14:foregroundMark x1="30135" y1="75683" x2="35553" y2="75546"/>
                        <a14:foregroundMark x1="35553" y1="75546" x2="58126" y2="77322"/>
                        <a14:foregroundMark x1="41986" y1="79098" x2="62415" y2="80328"/>
                        <a14:foregroundMark x1="37133" y1="79645" x2="59142" y2="81967"/>
                        <a14:foregroundMark x1="49549" y1="82514" x2="61738" y2="83197"/>
                        <a14:foregroundMark x1="78442" y1="81694" x2="92325" y2="78689"/>
                        <a14:foregroundMark x1="37359" y1="31148" x2="45260" y2="35246"/>
                        <a14:foregroundMark x1="52144" y1="38251" x2="60497" y2="39617"/>
                        <a14:foregroundMark x1="50564" y1="37158" x2="56772" y2="36475"/>
                        <a14:foregroundMark x1="61625" y1="38798" x2="66140" y2="39208"/>
                        <a14:foregroundMark x1="66140" y1="39208" x2="69977" y2="40847"/>
                        <a14:foregroundMark x1="72460" y1="44536" x2="76072" y2="47814"/>
                        <a14:foregroundMark x1="20880" y1="18306" x2="27201" y2="20355"/>
                        <a14:foregroundMark x1="16704" y1="15710" x2="16704" y2="15710"/>
                        <a14:foregroundMark x1="17494" y1="15164" x2="17494" y2="15164"/>
                        <a14:foregroundMark x1="17607" y1="14617" x2="17607" y2="14617"/>
                        <a14:foregroundMark x1="17269" y1="14617" x2="17269" y2="14617"/>
                        <a14:foregroundMark x1="56998" y1="36885" x2="62641" y2="36202"/>
                        <a14:foregroundMark x1="63205" y1="37978" x2="67607" y2="39344"/>
                        <a14:foregroundMark x1="63093" y1="36475" x2="73025" y2="39344"/>
                        <a14:foregroundMark x1="35214" y1="23634" x2="53047" y2="29372"/>
                        <a14:foregroundMark x1="61061" y1="27459" x2="73928" y2="36475"/>
                        <a14:foregroundMark x1="74379" y1="38525" x2="83183" y2="42077"/>
                        <a14:foregroundMark x1="85892" y1="42213" x2="95034" y2="44399"/>
                        <a14:foregroundMark x1="86682" y1="52732" x2="94357" y2="54918"/>
                        <a14:foregroundMark x1="95260" y1="53825" x2="98307" y2="66803"/>
                        <a14:foregroundMark x1="11287" y1="30055" x2="12980" y2="44262"/>
                        <a14:foregroundMark x1="11625" y1="47131" x2="12641" y2="68306"/>
                        <a14:foregroundMark x1="12641" y1="68306" x2="10384" y2="76503"/>
                        <a14:foregroundMark x1="10384" y1="76503" x2="11964" y2="83197"/>
                        <a14:foregroundMark x1="11964" y1="83197" x2="11964" y2="83197"/>
                        <a14:foregroundMark x1="33521" y1="16667" x2="58465" y2="18443"/>
                        <a14:foregroundMark x1="62641" y1="22131" x2="77088" y2="21858"/>
                        <a14:foregroundMark x1="77088" y1="21858" x2="89955" y2="22814"/>
                        <a14:foregroundMark x1="33296" y1="17760" x2="22573" y2="15984"/>
                        <a14:backgroundMark x1="44921" y1="14071" x2="47933" y2="15680"/>
                      </a14:backgroundRemoval>
                    </a14:imgEffect>
                    <a14:imgEffect>
                      <a14:sharpenSoften amount="-20000"/>
                    </a14:imgEffect>
                  </a14:imgLayer>
                </a14:imgProps>
              </a:ext>
              <a:ext uri="{28A0092B-C50C-407E-A947-70E740481C1C}">
                <a14:useLocalDpi xmlns:a14="http://schemas.microsoft.com/office/drawing/2010/main" val="0"/>
              </a:ext>
            </a:extLst>
          </a:blip>
          <a:srcRect l="4389" t="12278" b="15714"/>
          <a:stretch/>
        </p:blipFill>
        <p:spPr>
          <a:xfrm>
            <a:off x="1057619" y="-360787"/>
            <a:ext cx="11134381" cy="6928026"/>
          </a:xfrm>
          <a:prstGeom prst="rect">
            <a:avLst/>
          </a:prstGeom>
          <a:effectLst>
            <a:outerShdw blurRad="50800" dist="50800" dir="5400000" algn="ctr" rotWithShape="0">
              <a:srgbClr val="000000">
                <a:alpha val="0"/>
              </a:srgbClr>
            </a:outerShdw>
            <a:softEdge rad="1270000"/>
          </a:effectLst>
        </p:spPr>
      </p:pic>
      <p:sp>
        <p:nvSpPr>
          <p:cNvPr id="14" name="矩形 13">
            <a:extLst>
              <a:ext uri="{FF2B5EF4-FFF2-40B4-BE49-F238E27FC236}">
                <a16:creationId xmlns:a16="http://schemas.microsoft.com/office/drawing/2014/main" id="{6C206E9A-9526-843C-C8B1-00F62263E445}"/>
              </a:ext>
            </a:extLst>
          </p:cNvPr>
          <p:cNvSpPr/>
          <p:nvPr userDrawn="1"/>
        </p:nvSpPr>
        <p:spPr>
          <a:xfrm>
            <a:off x="1" y="0"/>
            <a:ext cx="12192000" cy="6303963"/>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endParaRPr>
          </a:p>
        </p:txBody>
      </p:sp>
      <p:sp>
        <p:nvSpPr>
          <p:cNvPr id="11" name="矩形 10">
            <a:extLst>
              <a:ext uri="{FF2B5EF4-FFF2-40B4-BE49-F238E27FC236}">
                <a16:creationId xmlns:a16="http://schemas.microsoft.com/office/drawing/2014/main" id="{F7562AC9-06B1-0BC1-E28F-076BA243F4E4}"/>
              </a:ext>
            </a:extLst>
          </p:cNvPr>
          <p:cNvSpPr/>
          <p:nvPr userDrawn="1"/>
        </p:nvSpPr>
        <p:spPr>
          <a:xfrm>
            <a:off x="678455" y="-4581"/>
            <a:ext cx="3218324" cy="6862581"/>
          </a:xfrm>
          <a:prstGeom prst="rect">
            <a:avLst/>
          </a:prstGeom>
          <a:solidFill>
            <a:srgbClr val="008AD5">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solidFill>
                <a:srgbClr val="6C362A"/>
              </a:solidFill>
            </a:endParaRPr>
          </a:p>
        </p:txBody>
      </p:sp>
      <p:sp>
        <p:nvSpPr>
          <p:cNvPr id="10" name="矩形 9">
            <a:extLst>
              <a:ext uri="{FF2B5EF4-FFF2-40B4-BE49-F238E27FC236}">
                <a16:creationId xmlns:a16="http://schemas.microsoft.com/office/drawing/2014/main" id="{2D637865-6982-5C47-85E2-428F8A551F8E}"/>
              </a:ext>
            </a:extLst>
          </p:cNvPr>
          <p:cNvSpPr/>
          <p:nvPr userDrawn="1"/>
        </p:nvSpPr>
        <p:spPr>
          <a:xfrm>
            <a:off x="-11018" y="0"/>
            <a:ext cx="3470313" cy="6862581"/>
          </a:xfrm>
          <a:prstGeom prst="rect">
            <a:avLst/>
          </a:prstGeom>
          <a:solidFill>
            <a:srgbClr val="008AD5"/>
          </a:solidFill>
          <a:ln>
            <a:solidFill>
              <a:srgbClr val="008AD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rgbClr val="6C362A"/>
              </a:solidFill>
            </a:endParaRPr>
          </a:p>
        </p:txBody>
      </p:sp>
      <p:pic>
        <p:nvPicPr>
          <p:cNvPr id="12" name="图片 11">
            <a:extLst>
              <a:ext uri="{FF2B5EF4-FFF2-40B4-BE49-F238E27FC236}">
                <a16:creationId xmlns:a16="http://schemas.microsoft.com/office/drawing/2014/main" id="{277A3D42-CD62-5E68-A29E-1EED93C2D920}"/>
              </a:ext>
            </a:extLst>
          </p:cNvPr>
          <p:cNvPicPr>
            <a:picLocks noChangeAspect="1"/>
          </p:cNvPicPr>
          <p:nvPr userDrawn="1"/>
        </p:nvPicPr>
        <p:blipFill>
          <a:blip r:embed="rId5">
            <a:biLevel thresh="25000"/>
          </a:blip>
          <a:stretch>
            <a:fillRect/>
          </a:stretch>
        </p:blipFill>
        <p:spPr>
          <a:xfrm>
            <a:off x="104666" y="110683"/>
            <a:ext cx="2942896" cy="598150"/>
          </a:xfrm>
          <a:prstGeom prst="rect">
            <a:avLst/>
          </a:prstGeom>
        </p:spPr>
      </p:pic>
      <p:grpSp>
        <p:nvGrpSpPr>
          <p:cNvPr id="8" name="组合 7">
            <a:extLst>
              <a:ext uri="{FF2B5EF4-FFF2-40B4-BE49-F238E27FC236}">
                <a16:creationId xmlns:a16="http://schemas.microsoft.com/office/drawing/2014/main" id="{881283F9-25DC-C0B7-D22F-C9C2B269F90D}"/>
              </a:ext>
            </a:extLst>
          </p:cNvPr>
          <p:cNvGrpSpPr/>
          <p:nvPr userDrawn="1"/>
        </p:nvGrpSpPr>
        <p:grpSpPr>
          <a:xfrm>
            <a:off x="9953352" y="6377859"/>
            <a:ext cx="2038246" cy="280185"/>
            <a:chOff x="10050672" y="289545"/>
            <a:chExt cx="2038246" cy="280185"/>
          </a:xfrm>
        </p:grpSpPr>
        <p:pic>
          <p:nvPicPr>
            <p:cNvPr id="9" name="图片 8">
              <a:extLst>
                <a:ext uri="{FF2B5EF4-FFF2-40B4-BE49-F238E27FC236}">
                  <a16:creationId xmlns:a16="http://schemas.microsoft.com/office/drawing/2014/main" id="{D6F249F5-502B-8614-0833-DF29CE0BD462}"/>
                </a:ext>
              </a:extLst>
            </p:cNvPr>
            <p:cNvPicPr>
              <a:picLocks noChangeAspect="1"/>
            </p:cNvPicPr>
            <p:nvPr userDrawn="1"/>
          </p:nvPicPr>
          <p:blipFill rotWithShape="1">
            <a:blip r:embed="rId6"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18" name="图片 17">
              <a:extLst>
                <a:ext uri="{FF2B5EF4-FFF2-40B4-BE49-F238E27FC236}">
                  <a16:creationId xmlns:a16="http://schemas.microsoft.com/office/drawing/2014/main" id="{95E798E1-50C0-269A-EB75-AD7647DDAF3C}"/>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19" name="图片 18">
            <a:extLst>
              <a:ext uri="{FF2B5EF4-FFF2-40B4-BE49-F238E27FC236}">
                <a16:creationId xmlns:a16="http://schemas.microsoft.com/office/drawing/2014/main" id="{AD58B505-2FB9-77A9-E668-958A428BD818}"/>
              </a:ext>
            </a:extLst>
          </p:cNvPr>
          <p:cNvPicPr>
            <a:picLocks noChangeAspect="1"/>
          </p:cNvPicPr>
          <p:nvPr userDrawn="1"/>
        </p:nvPicPr>
        <p:blipFill>
          <a:blip r:embed="rId8"/>
          <a:stretch>
            <a:fillRect/>
          </a:stretch>
        </p:blipFill>
        <p:spPr>
          <a:xfrm>
            <a:off x="9953013" y="6714295"/>
            <a:ext cx="1999661" cy="24386"/>
          </a:xfrm>
          <a:prstGeom prst="rect">
            <a:avLst/>
          </a:prstGeom>
        </p:spPr>
      </p:pic>
    </p:spTree>
    <p:extLst>
      <p:ext uri="{BB962C8B-B14F-4D97-AF65-F5344CB8AC3E}">
        <p14:creationId xmlns:p14="http://schemas.microsoft.com/office/powerpoint/2010/main" val="3423328421"/>
      </p:ext>
    </p:extLst>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b="1" kern="1200">
          <a:solidFill>
            <a:schemeClr val="bg1"/>
          </a:solidFill>
          <a:effectLst>
            <a:outerShdw blurRad="38100" dist="38100" dir="2700000" algn="tl">
              <a:srgbClr val="000000">
                <a:alpha val="43137"/>
              </a:srgbClr>
            </a:outerShdw>
          </a:effectLst>
          <a:latin typeface="宋体" panose="02010600030101010101" pitchFamily="2" charset="-122"/>
          <a:ea typeface="宋体" panose="02010600030101010101"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CB83B8BD-7286-3388-D916-AC39D5333A2A}"/>
              </a:ext>
            </a:extLst>
          </p:cNvPr>
          <p:cNvPicPr>
            <a:picLocks noChangeAspect="1"/>
          </p:cNvPicPr>
          <p:nvPr userDrawn="1"/>
        </p:nvPicPr>
        <p:blipFill rotWithShape="1">
          <a:blip r:embed="rId4">
            <a:extLst>
              <a:ext uri="{BEBA8EAE-BF5A-486C-A8C5-ECC9F3942E4B}">
                <a14:imgProps xmlns:a14="http://schemas.microsoft.com/office/drawing/2010/main">
                  <a14:imgLayer r:embed="rId5">
                    <a14:imgEffect>
                      <a14:backgroundRemoval t="8197" b="83197" l="10384" r="98307">
                        <a14:foregroundMark x1="16027" y1="16803" x2="17043" y2="55055"/>
                        <a14:foregroundMark x1="31941" y1="78142" x2="40858" y2="78825"/>
                        <a14:foregroundMark x1="30135" y1="75683" x2="35553" y2="75546"/>
                        <a14:foregroundMark x1="35553" y1="75546" x2="58126" y2="77322"/>
                        <a14:foregroundMark x1="41986" y1="79098" x2="62415" y2="80328"/>
                        <a14:foregroundMark x1="37133" y1="79645" x2="59142" y2="81967"/>
                        <a14:foregroundMark x1="49549" y1="82514" x2="61738" y2="83197"/>
                        <a14:foregroundMark x1="78442" y1="81694" x2="92325" y2="78689"/>
                        <a14:foregroundMark x1="37359" y1="31148" x2="45260" y2="35246"/>
                        <a14:foregroundMark x1="52144" y1="38251" x2="60497" y2="39617"/>
                        <a14:foregroundMark x1="50564" y1="37158" x2="56772" y2="36475"/>
                        <a14:foregroundMark x1="61625" y1="38798" x2="66140" y2="39208"/>
                        <a14:foregroundMark x1="66140" y1="39208" x2="69977" y2="40847"/>
                        <a14:foregroundMark x1="72460" y1="44536" x2="76072" y2="47814"/>
                        <a14:foregroundMark x1="20880" y1="18306" x2="27201" y2="20355"/>
                        <a14:foregroundMark x1="16704" y1="15710" x2="16704" y2="15710"/>
                        <a14:foregroundMark x1="17494" y1="15164" x2="17494" y2="15164"/>
                        <a14:foregroundMark x1="17607" y1="14617" x2="17607" y2="14617"/>
                        <a14:foregroundMark x1="17269" y1="14617" x2="17269" y2="14617"/>
                        <a14:foregroundMark x1="56998" y1="36885" x2="62641" y2="36202"/>
                        <a14:foregroundMark x1="63205" y1="37978" x2="67607" y2="39344"/>
                        <a14:foregroundMark x1="63093" y1="36475" x2="73025" y2="39344"/>
                        <a14:foregroundMark x1="35214" y1="23634" x2="53047" y2="29372"/>
                        <a14:foregroundMark x1="61061" y1="27459" x2="73928" y2="36475"/>
                        <a14:foregroundMark x1="74379" y1="38525" x2="83183" y2="42077"/>
                        <a14:foregroundMark x1="85892" y1="42213" x2="95034" y2="44399"/>
                        <a14:foregroundMark x1="86682" y1="52732" x2="94357" y2="54918"/>
                        <a14:foregroundMark x1="95260" y1="53825" x2="98307" y2="66803"/>
                        <a14:foregroundMark x1="11287" y1="30055" x2="12980" y2="44262"/>
                        <a14:foregroundMark x1="11625" y1="47131" x2="12641" y2="68306"/>
                        <a14:foregroundMark x1="12641" y1="68306" x2="10384" y2="76503"/>
                        <a14:foregroundMark x1="10384" y1="76503" x2="11964" y2="83197"/>
                        <a14:foregroundMark x1="11964" y1="83197" x2="11964" y2="83197"/>
                        <a14:foregroundMark x1="33521" y1="16667" x2="58465" y2="18443"/>
                        <a14:foregroundMark x1="62641" y1="22131" x2="77088" y2="21858"/>
                        <a14:foregroundMark x1="77088" y1="21858" x2="89955" y2="22814"/>
                        <a14:foregroundMark x1="33296" y1="17760" x2="22573" y2="15984"/>
                        <a14:backgroundMark x1="44921" y1="14071" x2="47933" y2="15680"/>
                      </a14:backgroundRemoval>
                    </a14:imgEffect>
                    <a14:imgEffect>
                      <a14:sharpenSoften amount="-20000"/>
                    </a14:imgEffect>
                  </a14:imgLayer>
                </a14:imgProps>
              </a:ext>
              <a:ext uri="{28A0092B-C50C-407E-A947-70E740481C1C}">
                <a14:useLocalDpi xmlns:a14="http://schemas.microsoft.com/office/drawing/2010/main" val="0"/>
              </a:ext>
            </a:extLst>
          </a:blip>
          <a:srcRect l="4389" b="15714"/>
          <a:stretch/>
        </p:blipFill>
        <p:spPr>
          <a:xfrm>
            <a:off x="1141836" y="-895267"/>
            <a:ext cx="10070881" cy="7334803"/>
          </a:xfrm>
          <a:prstGeom prst="rect">
            <a:avLst/>
          </a:prstGeom>
          <a:effectLst>
            <a:outerShdw blurRad="50800" dist="50800" dir="5400000" algn="ctr" rotWithShape="0">
              <a:srgbClr val="000000">
                <a:alpha val="0"/>
              </a:srgbClr>
            </a:outerShdw>
            <a:softEdge rad="1270000"/>
          </a:effectLst>
        </p:spPr>
      </p:pic>
      <p:sp>
        <p:nvSpPr>
          <p:cNvPr id="16" name="矩形 15">
            <a:extLst>
              <a:ext uri="{FF2B5EF4-FFF2-40B4-BE49-F238E27FC236}">
                <a16:creationId xmlns:a16="http://schemas.microsoft.com/office/drawing/2014/main" id="{1C3B1543-9C0B-9871-7CD7-7A329860712A}"/>
              </a:ext>
            </a:extLst>
          </p:cNvPr>
          <p:cNvSpPr/>
          <p:nvPr userDrawn="1"/>
        </p:nvSpPr>
        <p:spPr>
          <a:xfrm>
            <a:off x="177897" y="1105001"/>
            <a:ext cx="12014103" cy="5198962"/>
          </a:xfrm>
          <a:prstGeom prst="rect">
            <a:avLst/>
          </a:prstGeom>
          <a:solidFill>
            <a:schemeClr val="bg1">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11" name="矩形 10">
            <a:extLst>
              <a:ext uri="{FF2B5EF4-FFF2-40B4-BE49-F238E27FC236}">
                <a16:creationId xmlns:a16="http://schemas.microsoft.com/office/drawing/2014/main" id="{912C3391-4243-1084-F334-F98472AE5AEE}"/>
              </a:ext>
            </a:extLst>
          </p:cNvPr>
          <p:cNvSpPr/>
          <p:nvPr userDrawn="1"/>
        </p:nvSpPr>
        <p:spPr>
          <a:xfrm>
            <a:off x="0" y="6270396"/>
            <a:ext cx="12192000" cy="536585"/>
          </a:xfrm>
          <a:prstGeom prst="rect">
            <a:avLst/>
          </a:prstGeom>
          <a:solidFill>
            <a:srgbClr val="008AD5">
              <a:alpha val="53000"/>
            </a:srgb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C362A"/>
              </a:solidFill>
              <a:effectLst/>
              <a:uLnTx/>
              <a:uFillTx/>
              <a:latin typeface="等线" panose="020F0502020204030204"/>
              <a:ea typeface="等线" panose="02010600030101010101" pitchFamily="2" charset="-122"/>
              <a:cs typeface="+mn-cs"/>
            </a:endParaRPr>
          </a:p>
        </p:txBody>
      </p:sp>
      <p:sp>
        <p:nvSpPr>
          <p:cNvPr id="10" name="矩形 9">
            <a:extLst>
              <a:ext uri="{FF2B5EF4-FFF2-40B4-BE49-F238E27FC236}">
                <a16:creationId xmlns:a16="http://schemas.microsoft.com/office/drawing/2014/main" id="{6B1F0FE7-D09F-BE73-1D62-31EF0CD51ADF}"/>
              </a:ext>
            </a:extLst>
          </p:cNvPr>
          <p:cNvSpPr/>
          <p:nvPr userDrawn="1"/>
        </p:nvSpPr>
        <p:spPr>
          <a:xfrm>
            <a:off x="-11017" y="6325996"/>
            <a:ext cx="12192000" cy="536585"/>
          </a:xfrm>
          <a:prstGeom prst="rect">
            <a:avLst/>
          </a:prstGeom>
          <a:solidFill>
            <a:srgbClr val="008AD5"/>
          </a:solidFill>
          <a:ln>
            <a:solidFill>
              <a:srgbClr val="008AD5"/>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6C362A"/>
              </a:solidFill>
              <a:effectLst/>
              <a:uLnTx/>
              <a:uFillTx/>
              <a:latin typeface="等线" panose="020F0502020204030204"/>
              <a:ea typeface="等线" panose="02010600030101010101" pitchFamily="2" charset="-122"/>
              <a:cs typeface="+mn-cs"/>
            </a:endParaRPr>
          </a:p>
        </p:txBody>
      </p:sp>
      <p:pic>
        <p:nvPicPr>
          <p:cNvPr id="6" name="图片 5">
            <a:extLst>
              <a:ext uri="{FF2B5EF4-FFF2-40B4-BE49-F238E27FC236}">
                <a16:creationId xmlns:a16="http://schemas.microsoft.com/office/drawing/2014/main" id="{6FDA1A63-EB74-B05D-D231-2758395AB906}"/>
              </a:ext>
            </a:extLst>
          </p:cNvPr>
          <p:cNvPicPr>
            <a:picLocks noChangeAspect="1"/>
          </p:cNvPicPr>
          <p:nvPr userDrawn="1"/>
        </p:nvPicPr>
        <p:blipFill>
          <a:blip r:embed="rId6"/>
          <a:stretch>
            <a:fillRect/>
          </a:stretch>
        </p:blipFill>
        <p:spPr>
          <a:xfrm>
            <a:off x="104666" y="110683"/>
            <a:ext cx="2942896" cy="598150"/>
          </a:xfrm>
          <a:prstGeom prst="rect">
            <a:avLst/>
          </a:prstGeom>
        </p:spPr>
      </p:pic>
      <p:grpSp>
        <p:nvGrpSpPr>
          <p:cNvPr id="2" name="组合 1">
            <a:extLst>
              <a:ext uri="{FF2B5EF4-FFF2-40B4-BE49-F238E27FC236}">
                <a16:creationId xmlns:a16="http://schemas.microsoft.com/office/drawing/2014/main" id="{3CCF68D3-95EC-0A1E-2497-A1F52DDAB1C9}"/>
              </a:ext>
            </a:extLst>
          </p:cNvPr>
          <p:cNvGrpSpPr/>
          <p:nvPr userDrawn="1"/>
        </p:nvGrpSpPr>
        <p:grpSpPr>
          <a:xfrm>
            <a:off x="9953352" y="6472746"/>
            <a:ext cx="2038246" cy="280185"/>
            <a:chOff x="10050672" y="289545"/>
            <a:chExt cx="2038246" cy="280185"/>
          </a:xfrm>
        </p:grpSpPr>
        <p:pic>
          <p:nvPicPr>
            <p:cNvPr id="7" name="图片 6">
              <a:extLst>
                <a:ext uri="{FF2B5EF4-FFF2-40B4-BE49-F238E27FC236}">
                  <a16:creationId xmlns:a16="http://schemas.microsoft.com/office/drawing/2014/main" id="{3EA4EFC2-83AF-0BD7-C8AD-AFDB79D27B84}"/>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8" name="图片 7">
              <a:extLst>
                <a:ext uri="{FF2B5EF4-FFF2-40B4-BE49-F238E27FC236}">
                  <a16:creationId xmlns:a16="http://schemas.microsoft.com/office/drawing/2014/main" id="{0F4A8746-B666-BF2F-04E8-53D468CF0AFD}"/>
                </a:ext>
              </a:extLst>
            </p:cNvPr>
            <p:cNvPicPr>
              <a:picLocks noChangeAspect="1"/>
            </p:cNvPicPr>
            <p:nvPr userDrawn="1"/>
          </p:nvPicPr>
          <p:blipFill rotWithShape="1">
            <a:blip r:embed="rId8"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3" name="图片 2">
            <a:extLst>
              <a:ext uri="{FF2B5EF4-FFF2-40B4-BE49-F238E27FC236}">
                <a16:creationId xmlns:a16="http://schemas.microsoft.com/office/drawing/2014/main" id="{72D6C1DB-1FB9-305B-974B-9CCD2E21E3F6}"/>
              </a:ext>
            </a:extLst>
          </p:cNvPr>
          <p:cNvPicPr>
            <a:picLocks noChangeAspect="1"/>
          </p:cNvPicPr>
          <p:nvPr userDrawn="1"/>
        </p:nvPicPr>
        <p:blipFill>
          <a:blip r:embed="rId9"/>
          <a:stretch>
            <a:fillRect/>
          </a:stretch>
        </p:blipFill>
        <p:spPr>
          <a:xfrm>
            <a:off x="9953013" y="6774685"/>
            <a:ext cx="1999661" cy="24386"/>
          </a:xfrm>
          <a:prstGeom prst="rect">
            <a:avLst/>
          </a:prstGeom>
        </p:spPr>
      </p:pic>
    </p:spTree>
    <p:extLst>
      <p:ext uri="{BB962C8B-B14F-4D97-AF65-F5344CB8AC3E}">
        <p14:creationId xmlns:p14="http://schemas.microsoft.com/office/powerpoint/2010/main" val="2136859171"/>
      </p:ext>
    </p:extLst>
  </p:cSld>
  <p:clrMap bg1="lt1" tx1="dk1" bg2="lt2" tx2="dk2" accent1="accent1" accent2="accent2" accent3="accent3" accent4="accent4" accent5="accent5" accent6="accent6" hlink="hlink" folHlink="folHlink"/>
  <p:sldLayoutIdLst>
    <p:sldLayoutId id="2147483661" r:id="rId1"/>
    <p:sldLayoutId id="2147483649" r:id="rId2"/>
  </p:sldLayoutIdLst>
  <p:txStyles>
    <p:titleStyle>
      <a:lvl1pPr algn="l" defTabSz="914400" rtl="0" eaLnBrk="1" latinLnBrk="0" hangingPunct="1">
        <a:lnSpc>
          <a:spcPct val="90000"/>
        </a:lnSpc>
        <a:spcBef>
          <a:spcPct val="0"/>
        </a:spcBef>
        <a:buNone/>
        <a:defRPr sz="3200" kern="1200">
          <a:solidFill>
            <a:schemeClr val="tx1"/>
          </a:solidFill>
          <a:latin typeface="+mn-ea"/>
          <a:ea typeface="+mn-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5DCA66-E764-A00F-F00E-428814B7CB4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5567432"/>
            <a:ext cx="12192000" cy="1290568"/>
          </a:xfrm>
          <a:prstGeom prst="rect">
            <a:avLst/>
          </a:prstGeom>
        </p:spPr>
      </p:pic>
      <p:sp>
        <p:nvSpPr>
          <p:cNvPr id="12" name="矩形 11">
            <a:extLst>
              <a:ext uri="{FF2B5EF4-FFF2-40B4-BE49-F238E27FC236}">
                <a16:creationId xmlns:a16="http://schemas.microsoft.com/office/drawing/2014/main" id="{BBA7A4B8-D464-63C8-4E0A-1D4AAB007037}"/>
              </a:ext>
            </a:extLst>
          </p:cNvPr>
          <p:cNvSpPr/>
          <p:nvPr userDrawn="1"/>
        </p:nvSpPr>
        <p:spPr>
          <a:xfrm>
            <a:off x="0" y="3158032"/>
            <a:ext cx="12192000" cy="3556976"/>
          </a:xfrm>
          <a:prstGeom prst="rect">
            <a:avLst/>
          </a:prstGeom>
          <a:gradFill>
            <a:gsLst>
              <a:gs pos="0">
                <a:schemeClr val="bg1">
                  <a:alpha val="18000"/>
                </a:schemeClr>
              </a:gs>
              <a:gs pos="10000">
                <a:srgbClr val="F2F2F2">
                  <a:alpha val="60000"/>
                </a:srgbClr>
              </a:gs>
              <a:gs pos="24000">
                <a:schemeClr val="bg1"/>
              </a:gs>
              <a:gs pos="0">
                <a:schemeClr val="bg1">
                  <a:alpha val="42000"/>
                </a:schemeClr>
              </a:gs>
              <a:gs pos="100000">
                <a:schemeClr val="bg1"/>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aphicFrame>
        <p:nvGraphicFramePr>
          <p:cNvPr id="2" name="对象 1">
            <a:extLst>
              <a:ext uri="{FF2B5EF4-FFF2-40B4-BE49-F238E27FC236}">
                <a16:creationId xmlns:a16="http://schemas.microsoft.com/office/drawing/2014/main" id="{A7043C45-C36F-D6BD-9B07-23AE73784FD8}"/>
              </a:ext>
            </a:extLst>
          </p:cNvPr>
          <p:cNvGraphicFramePr>
            <a:graphicFrameLocks noChangeAspect="1"/>
          </p:cNvGraphicFramePr>
          <p:nvPr userDrawn="1">
            <p:extLst>
              <p:ext uri="{D42A27DB-BD31-4B8C-83A1-F6EECF244321}">
                <p14:modId xmlns:p14="http://schemas.microsoft.com/office/powerpoint/2010/main" val="3557531296"/>
              </p:ext>
            </p:extLst>
          </p:nvPr>
        </p:nvGraphicFramePr>
        <p:xfrm>
          <a:off x="4179254" y="1236553"/>
          <a:ext cx="3833491" cy="3842959"/>
        </p:xfrm>
        <a:graphic>
          <a:graphicData uri="http://schemas.openxmlformats.org/presentationml/2006/ole">
            <mc:AlternateContent xmlns:mc="http://schemas.openxmlformats.org/markup-compatibility/2006">
              <mc:Choice xmlns:v="urn:schemas-microsoft-com:vml" Requires="v">
                <p:oleObj spid="_x0000_s1033" name="CorelDRAW" r:id="rId5" imgW="642690" imgH="643928" progId="CorelDraw.Graphic.21">
                  <p:embed/>
                </p:oleObj>
              </mc:Choice>
              <mc:Fallback>
                <p:oleObj name="CorelDRAW" r:id="rId5" imgW="642690" imgH="643928" progId="CorelDraw.Graphic.21">
                  <p:embed/>
                  <p:pic>
                    <p:nvPicPr>
                      <p:cNvPr id="5" name="对象 4">
                        <a:extLst>
                          <a:ext uri="{FF2B5EF4-FFF2-40B4-BE49-F238E27FC236}">
                            <a16:creationId xmlns:a16="http://schemas.microsoft.com/office/drawing/2014/main" id="{BFD49E76-6A85-4F2C-99CC-7A557675B5D6}"/>
                          </a:ext>
                        </a:extLst>
                      </p:cNvPr>
                      <p:cNvPicPr/>
                      <p:nvPr/>
                    </p:nvPicPr>
                    <p:blipFill>
                      <a:blip r:embed="rId6"/>
                      <a:stretch>
                        <a:fillRect/>
                      </a:stretch>
                    </p:blipFill>
                    <p:spPr>
                      <a:xfrm>
                        <a:off x="4179254" y="1236553"/>
                        <a:ext cx="3833491" cy="3842959"/>
                      </a:xfrm>
                      <a:prstGeom prst="rect">
                        <a:avLst/>
                      </a:prstGeom>
                    </p:spPr>
                  </p:pic>
                </p:oleObj>
              </mc:Fallback>
            </mc:AlternateContent>
          </a:graphicData>
        </a:graphic>
      </p:graphicFrame>
      <p:sp>
        <p:nvSpPr>
          <p:cNvPr id="6" name="椭圆 5">
            <a:extLst>
              <a:ext uri="{FF2B5EF4-FFF2-40B4-BE49-F238E27FC236}">
                <a16:creationId xmlns:a16="http://schemas.microsoft.com/office/drawing/2014/main" id="{97FD8AD2-1BBC-EDF3-F2F9-F0FF93850EB7}"/>
              </a:ext>
            </a:extLst>
          </p:cNvPr>
          <p:cNvSpPr/>
          <p:nvPr userDrawn="1"/>
        </p:nvSpPr>
        <p:spPr>
          <a:xfrm>
            <a:off x="4174900" y="888275"/>
            <a:ext cx="4234542" cy="4191237"/>
          </a:xfrm>
          <a:prstGeom prst="ellipse">
            <a:avLst/>
          </a:prstGeom>
          <a:solidFill>
            <a:schemeClr val="bg1">
              <a:alpha val="88000"/>
            </a:schemeClr>
          </a:solidFill>
          <a:ln>
            <a:solidFill>
              <a:schemeClr val="accent1">
                <a:shade val="50000"/>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EBCAC96B-E4CA-104E-D0E6-DAE0667CB8AA}"/>
              </a:ext>
            </a:extLst>
          </p:cNvPr>
          <p:cNvGrpSpPr/>
          <p:nvPr userDrawn="1"/>
        </p:nvGrpSpPr>
        <p:grpSpPr>
          <a:xfrm>
            <a:off x="9953352" y="6274336"/>
            <a:ext cx="2038246" cy="280185"/>
            <a:chOff x="10050672" y="289545"/>
            <a:chExt cx="2038246" cy="280185"/>
          </a:xfrm>
        </p:grpSpPr>
        <p:pic>
          <p:nvPicPr>
            <p:cNvPr id="18" name="图片 17">
              <a:extLst>
                <a:ext uri="{FF2B5EF4-FFF2-40B4-BE49-F238E27FC236}">
                  <a16:creationId xmlns:a16="http://schemas.microsoft.com/office/drawing/2014/main" id="{5C684BAD-DC0B-B5AC-7B9E-4532FD60FAE6}"/>
                </a:ext>
              </a:extLst>
            </p:cNvPr>
            <p:cNvPicPr>
              <a:picLocks noChangeAspect="1"/>
            </p:cNvPicPr>
            <p:nvPr userDrawn="1"/>
          </p:nvPicPr>
          <p:blipFill rotWithShape="1">
            <a:blip r:embed="rId7"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11856" b="52778"/>
            <a:stretch/>
          </p:blipFill>
          <p:spPr>
            <a:xfrm>
              <a:off x="10050672" y="289545"/>
              <a:ext cx="1038754" cy="247452"/>
            </a:xfrm>
            <a:prstGeom prst="rect">
              <a:avLst/>
            </a:prstGeom>
            <a:effectLst>
              <a:softEdge rad="12700"/>
            </a:effectLst>
          </p:spPr>
        </p:pic>
        <p:pic>
          <p:nvPicPr>
            <p:cNvPr id="19" name="图片 18">
              <a:extLst>
                <a:ext uri="{FF2B5EF4-FFF2-40B4-BE49-F238E27FC236}">
                  <a16:creationId xmlns:a16="http://schemas.microsoft.com/office/drawing/2014/main" id="{CFC2127E-DE6B-B89A-0128-C3D9ECEE0D5B}"/>
                </a:ext>
              </a:extLst>
            </p:cNvPr>
            <p:cNvPicPr>
              <a:picLocks noChangeAspect="1"/>
            </p:cNvPicPr>
            <p:nvPr userDrawn="1"/>
          </p:nvPicPr>
          <p:blipFill rotWithShape="1">
            <a:blip r:embed="rId8" cstate="hqprint">
              <a:clrChange>
                <a:clrFrom>
                  <a:srgbClr val="FFFFFF"/>
                </a:clrFrom>
                <a:clrTo>
                  <a:srgbClr val="FFFFFF">
                    <a:alpha val="0"/>
                  </a:srgbClr>
                </a:clrTo>
              </a:clrChange>
              <a:biLevel thresh="75000"/>
              <a:extLst>
                <a:ext uri="{28A0092B-C50C-407E-A947-70E740481C1C}">
                  <a14:useLocalDpi xmlns:a14="http://schemas.microsoft.com/office/drawing/2010/main" val="0"/>
                </a:ext>
              </a:extLst>
            </a:blip>
            <a:srcRect t="59443" b="2579"/>
            <a:stretch/>
          </p:blipFill>
          <p:spPr>
            <a:xfrm>
              <a:off x="11050164" y="303996"/>
              <a:ext cx="1038754" cy="265734"/>
            </a:xfrm>
            <a:prstGeom prst="rect">
              <a:avLst/>
            </a:prstGeom>
            <a:effectLst>
              <a:softEdge rad="12700"/>
            </a:effectLst>
          </p:spPr>
        </p:pic>
      </p:grpSp>
      <p:pic>
        <p:nvPicPr>
          <p:cNvPr id="20" name="图片 19">
            <a:extLst>
              <a:ext uri="{FF2B5EF4-FFF2-40B4-BE49-F238E27FC236}">
                <a16:creationId xmlns:a16="http://schemas.microsoft.com/office/drawing/2014/main" id="{4D1E40F6-469F-2338-FE6D-0FE3C7CA751C}"/>
              </a:ext>
            </a:extLst>
          </p:cNvPr>
          <p:cNvPicPr>
            <a:picLocks noChangeAspect="1"/>
          </p:cNvPicPr>
          <p:nvPr userDrawn="1"/>
        </p:nvPicPr>
        <p:blipFill>
          <a:blip r:embed="rId9"/>
          <a:stretch>
            <a:fillRect/>
          </a:stretch>
        </p:blipFill>
        <p:spPr>
          <a:xfrm>
            <a:off x="9953013" y="6645289"/>
            <a:ext cx="1999661" cy="24386"/>
          </a:xfrm>
          <a:prstGeom prst="rect">
            <a:avLst/>
          </a:prstGeom>
        </p:spPr>
      </p:pic>
      <p:pic>
        <p:nvPicPr>
          <p:cNvPr id="22" name="图片 21">
            <a:extLst>
              <a:ext uri="{FF2B5EF4-FFF2-40B4-BE49-F238E27FC236}">
                <a16:creationId xmlns:a16="http://schemas.microsoft.com/office/drawing/2014/main" id="{4676F98D-1F9E-D5A1-F812-858F1B4095E3}"/>
              </a:ext>
            </a:extLst>
          </p:cNvPr>
          <p:cNvPicPr>
            <a:picLocks noChangeAspect="1"/>
          </p:cNvPicPr>
          <p:nvPr userDrawn="1"/>
        </p:nvPicPr>
        <p:blipFill>
          <a:blip r:embed="rId10"/>
          <a:stretch>
            <a:fillRect/>
          </a:stretch>
        </p:blipFill>
        <p:spPr>
          <a:xfrm>
            <a:off x="104666" y="110683"/>
            <a:ext cx="2942896" cy="598150"/>
          </a:xfrm>
          <a:prstGeom prst="rect">
            <a:avLst/>
          </a:prstGeom>
        </p:spPr>
      </p:pic>
    </p:spTree>
    <p:extLst>
      <p:ext uri="{BB962C8B-B14F-4D97-AF65-F5344CB8AC3E}">
        <p14:creationId xmlns:p14="http://schemas.microsoft.com/office/powerpoint/2010/main" val="4095693944"/>
      </p:ext>
    </p:extLst>
  </p:cSld>
  <p:clrMap bg1="lt1" tx1="dk1" bg2="lt2" tx2="dk2" accent1="accent1" accent2="accent2" accent3="accent3" accent4="accent4" accent5="accent5" accent6="accent6" hlink="hlink" folHlink="folHlink"/>
  <p:sldLayoutIdLst>
    <p:sldLayoutId id="214748366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4" Type="http://schemas.openxmlformats.org/officeDocument/2006/relationships/image" Target="../media/image13.wmf"/></Relationships>
</file>

<file path=ppt/slides/_rels/slide1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D0345F-028B-BCC0-260C-8614C3662061}"/>
              </a:ext>
            </a:extLst>
          </p:cNvPr>
          <p:cNvSpPr>
            <a:spLocks noGrp="1"/>
          </p:cNvSpPr>
          <p:nvPr>
            <p:ph type="ctrTitle"/>
          </p:nvPr>
        </p:nvSpPr>
        <p:spPr/>
        <p:txBody>
          <a:bodyPr/>
          <a:lstStyle/>
          <a:p>
            <a:r>
              <a:rPr lang="zh-CN" altLang="en-US" dirty="0" smtClean="0">
                <a:solidFill>
                  <a:srgbClr val="7030A0"/>
                </a:solidFill>
              </a:rPr>
              <a:t>数字图像处理与模式识别</a:t>
            </a:r>
            <a:r>
              <a:rPr lang="en-US" altLang="zh-CN" dirty="0" smtClean="0">
                <a:solidFill>
                  <a:srgbClr val="7030A0"/>
                </a:solidFill>
              </a:rPr>
              <a:t/>
            </a:r>
            <a:br>
              <a:rPr lang="en-US" altLang="zh-CN" dirty="0" smtClean="0">
                <a:solidFill>
                  <a:srgbClr val="7030A0"/>
                </a:solidFill>
              </a:rPr>
            </a:br>
            <a:endParaRPr lang="zh-CN" altLang="en-US" dirty="0">
              <a:solidFill>
                <a:srgbClr val="7030A0"/>
              </a:solidFill>
            </a:endParaRPr>
          </a:p>
        </p:txBody>
      </p:sp>
      <p:sp>
        <p:nvSpPr>
          <p:cNvPr id="3" name="副标题 2">
            <a:extLst>
              <a:ext uri="{FF2B5EF4-FFF2-40B4-BE49-F238E27FC236}">
                <a16:creationId xmlns:a16="http://schemas.microsoft.com/office/drawing/2014/main" id="{2B2BE042-0303-D178-02C4-6E06651B428D}"/>
              </a:ext>
            </a:extLst>
          </p:cNvPr>
          <p:cNvSpPr>
            <a:spLocks noGrp="1"/>
          </p:cNvSpPr>
          <p:nvPr>
            <p:ph type="subTitle" idx="1"/>
          </p:nvPr>
        </p:nvSpPr>
        <p:spPr/>
        <p:txBody>
          <a:bodyPr/>
          <a:lstStyle/>
          <a:p>
            <a:r>
              <a:rPr lang="zh-CN" altLang="en-US" dirty="0" smtClean="0">
                <a:solidFill>
                  <a:srgbClr val="7030A0"/>
                </a:solidFill>
              </a:rPr>
              <a:t>刘勤波</a:t>
            </a:r>
            <a:endParaRPr lang="zh-CN" altLang="en-US" dirty="0">
              <a:solidFill>
                <a:srgbClr val="7030A0"/>
              </a:solidFill>
            </a:endParaRPr>
          </a:p>
        </p:txBody>
      </p:sp>
    </p:spTree>
    <p:extLst>
      <p:ext uri="{BB962C8B-B14F-4D97-AF65-F5344CB8AC3E}">
        <p14:creationId xmlns:p14="http://schemas.microsoft.com/office/powerpoint/2010/main" val="37994902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510268"/>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的发展</a:t>
            </a:r>
            <a:r>
              <a:rPr lang="en-US" altLang="zh-CN" sz="2800" dirty="0" smtClean="0">
                <a:latin typeface="宋体" panose="02010600030101010101" pitchFamily="2" charset="-122"/>
                <a:ea typeface="宋体" panose="02010600030101010101" pitchFamily="2" charset="-122"/>
              </a:rPr>
              <a:t/>
            </a:r>
            <a:br>
              <a:rPr lang="en-US" altLang="zh-CN" sz="2800" dirty="0" smtClean="0">
                <a:latin typeface="宋体" panose="02010600030101010101" pitchFamily="2" charset="-122"/>
                <a:ea typeface="宋体" panose="02010600030101010101" pitchFamily="2" charset="-122"/>
              </a:rPr>
            </a:br>
            <a:r>
              <a:rPr lang="en-US" altLang="zh-CN" sz="1800" dirty="0" err="1" smtClean="0">
                <a:latin typeface="宋体" panose="02010600030101010101" pitchFamily="2" charset="-122"/>
                <a:ea typeface="宋体" panose="02010600030101010101" pitchFamily="2" charset="-122"/>
              </a:rPr>
              <a:t>Matlab</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是由 </a:t>
            </a:r>
            <a:r>
              <a:rPr lang="en-US" altLang="zh-CN" sz="1800" dirty="0" err="1" smtClean="0">
                <a:latin typeface="宋体" panose="02010600030101010101" pitchFamily="2" charset="-122"/>
                <a:ea typeface="宋体" panose="02010600030101010101" pitchFamily="2" charset="-122"/>
              </a:rPr>
              <a:t>MATrix</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和 </a:t>
            </a:r>
            <a:r>
              <a:rPr lang="en-US" altLang="zh-CN" sz="1800" dirty="0" err="1" smtClean="0">
                <a:latin typeface="宋体" panose="02010600030101010101" pitchFamily="2" charset="-122"/>
                <a:ea typeface="宋体" panose="02010600030101010101" pitchFamily="2" charset="-122"/>
              </a:rPr>
              <a:t>LABoratory</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两个单词组合而成，意为矩阵实验室。它是一款由美国 </a:t>
            </a:r>
            <a:r>
              <a:rPr lang="en-US" altLang="zh-CN" sz="1800" dirty="0" err="1" smtClean="0">
                <a:latin typeface="宋体" panose="02010600030101010101" pitchFamily="2" charset="-122"/>
                <a:ea typeface="宋体" panose="02010600030101010101" pitchFamily="2" charset="-122"/>
              </a:rPr>
              <a:t>MathWorks</a:t>
            </a:r>
            <a:r>
              <a:rPr lang="en-US" altLang="zh-CN" sz="1800" dirty="0" smtClean="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公司出品的商业数学软件，可用于算法开发、数据可视化、数据分析以及数值计算、仿真等许多场合的计算机开发语言环境。</a:t>
            </a:r>
            <a:endParaRPr lang="zh-CN" altLang="en-US" sz="1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2292588"/>
            <a:ext cx="9144000" cy="4673600"/>
          </a:xfrm>
        </p:spPr>
        <p:txBody>
          <a:bodyPr/>
          <a:lstStyle/>
          <a:p>
            <a:pPr marL="800100" lvl="1" indent="-342900" algn="l">
              <a:buFont typeface="Wingdings" panose="05000000000000000000" pitchFamily="2" charset="2"/>
              <a:buChar char="Ø"/>
            </a:pPr>
            <a:r>
              <a:rPr lang="en-US" altLang="zh-CN" sz="1800" dirty="0" smtClean="0"/>
              <a:t>1970s</a:t>
            </a:r>
            <a:r>
              <a:rPr lang="zh-CN" altLang="en-US" sz="1800" dirty="0" smtClean="0"/>
              <a:t>，第一个版本的 </a:t>
            </a:r>
            <a:r>
              <a:rPr lang="en-US" altLang="zh-CN" sz="1800" dirty="0" err="1" smtClean="0"/>
              <a:t>Matlab</a:t>
            </a:r>
            <a:r>
              <a:rPr lang="en-US" altLang="zh-CN" sz="1800" dirty="0" smtClean="0"/>
              <a:t> </a:t>
            </a:r>
            <a:r>
              <a:rPr lang="zh-CN" altLang="en-US" sz="1800" dirty="0" smtClean="0"/>
              <a:t>是由 </a:t>
            </a:r>
            <a:r>
              <a:rPr lang="en-US" altLang="zh-CN" sz="1800" dirty="0" smtClean="0"/>
              <a:t>Fortran </a:t>
            </a:r>
            <a:r>
              <a:rPr lang="zh-CN" altLang="en-US" sz="1800" dirty="0" smtClean="0"/>
              <a:t>语言独立开发的，能够进行简单的矩阵运算，如转置，求行列式和特征值等。</a:t>
            </a:r>
            <a:endParaRPr lang="en-US" altLang="zh-CN" sz="1800" dirty="0" smtClean="0"/>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en-US" altLang="zh-CN" sz="1800" dirty="0" smtClean="0"/>
              <a:t>1984</a:t>
            </a:r>
            <a:r>
              <a:rPr lang="zh-CN" altLang="en-US" sz="1800" dirty="0" smtClean="0"/>
              <a:t>年，</a:t>
            </a:r>
            <a:r>
              <a:rPr lang="en-US" altLang="zh-CN" sz="1800" dirty="0">
                <a:latin typeface="宋体" panose="02010600030101010101" pitchFamily="2" charset="-122"/>
                <a:ea typeface="宋体" panose="02010600030101010101" pitchFamily="2" charset="-122"/>
              </a:rPr>
              <a:t> </a:t>
            </a:r>
            <a:r>
              <a:rPr lang="en-US" altLang="zh-CN" sz="1800" dirty="0" err="1">
                <a:latin typeface="宋体" panose="02010600030101010101" pitchFamily="2" charset="-122"/>
                <a:ea typeface="宋体" panose="02010600030101010101" pitchFamily="2" charset="-122"/>
              </a:rPr>
              <a:t>MathWorks</a:t>
            </a:r>
            <a:r>
              <a:rPr lang="en-US" altLang="zh-CN" sz="1800" dirty="0">
                <a:latin typeface="宋体" panose="02010600030101010101" pitchFamily="2" charset="-122"/>
                <a:ea typeface="宋体" panose="02010600030101010101" pitchFamily="2" charset="-122"/>
              </a:rPr>
              <a:t> </a:t>
            </a:r>
            <a:r>
              <a:rPr lang="zh-CN" altLang="en-US" sz="1800" dirty="0" smtClean="0">
                <a:latin typeface="宋体" panose="02010600030101010101" pitchFamily="2" charset="-122"/>
                <a:ea typeface="宋体" panose="02010600030101010101" pitchFamily="2" charset="-122"/>
              </a:rPr>
              <a:t>公司成立，正式向市场推出 </a:t>
            </a:r>
            <a:r>
              <a:rPr lang="en-US" altLang="zh-CN" sz="1800" dirty="0" err="1" smtClean="0">
                <a:latin typeface="宋体" panose="02010600030101010101" pitchFamily="2" charset="-122"/>
                <a:ea typeface="宋体" panose="02010600030101010101" pitchFamily="2" charset="-122"/>
              </a:rPr>
              <a:t>Matlab</a:t>
            </a:r>
            <a:r>
              <a:rPr lang="en-US" altLang="zh-CN" sz="1800" dirty="0" smtClean="0">
                <a:latin typeface="宋体" panose="02010600030101010101" pitchFamily="2" charset="-122"/>
                <a:ea typeface="宋体" panose="02010600030101010101" pitchFamily="2" charset="-122"/>
              </a:rPr>
              <a:t> 1.0</a:t>
            </a:r>
            <a:r>
              <a:rPr lang="zh-CN" altLang="en-US" sz="1800" dirty="0" smtClean="0"/>
              <a:t>；同时使用</a:t>
            </a:r>
            <a:r>
              <a:rPr lang="en-US" altLang="zh-CN" sz="1800" dirty="0" smtClean="0"/>
              <a:t>C</a:t>
            </a:r>
            <a:r>
              <a:rPr lang="zh-CN" altLang="en-US" sz="1800" dirty="0" smtClean="0"/>
              <a:t>语言进行了 </a:t>
            </a:r>
            <a:r>
              <a:rPr lang="en-US" altLang="zh-CN" sz="1800" dirty="0" err="1" smtClean="0"/>
              <a:t>Matlab</a:t>
            </a:r>
            <a:r>
              <a:rPr lang="en-US" altLang="zh-CN" sz="1800" dirty="0" smtClean="0"/>
              <a:t> </a:t>
            </a:r>
            <a:r>
              <a:rPr lang="zh-CN" altLang="en-US" sz="1800" dirty="0" smtClean="0"/>
              <a:t>的开发。</a:t>
            </a:r>
            <a:endParaRPr lang="en-US" altLang="zh-CN" sz="1800" dirty="0" smtClean="0"/>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zh-CN" altLang="en-US" sz="1800" dirty="0" smtClean="0"/>
              <a:t>截至今日，</a:t>
            </a:r>
            <a:r>
              <a:rPr lang="en-US" altLang="zh-CN" sz="1800" dirty="0" err="1" smtClean="0"/>
              <a:t>Matlab</a:t>
            </a:r>
            <a:r>
              <a:rPr lang="zh-CN" altLang="en-US" sz="1800" dirty="0" smtClean="0"/>
              <a:t>的最新版本为 </a:t>
            </a:r>
            <a:r>
              <a:rPr lang="en-US" altLang="zh-CN" sz="1800" dirty="0" err="1" smtClean="0"/>
              <a:t>Matlab</a:t>
            </a:r>
            <a:r>
              <a:rPr lang="en-US" altLang="zh-CN" sz="1800" dirty="0" smtClean="0"/>
              <a:t> 9.0</a:t>
            </a:r>
            <a:r>
              <a:rPr lang="zh-CN" altLang="en-US" sz="1800" dirty="0" smtClean="0"/>
              <a:t>，</a:t>
            </a:r>
            <a:r>
              <a:rPr lang="en-US" altLang="zh-CN" sz="1800" dirty="0" smtClean="0"/>
              <a:t>2022a</a:t>
            </a:r>
            <a:r>
              <a:rPr lang="zh-CN" altLang="en-US" sz="1800" dirty="0" smtClean="0"/>
              <a:t>（见下页图片介绍）。</a:t>
            </a:r>
            <a:endParaRPr lang="en-US" altLang="zh-CN" sz="1800" dirty="0" smtClean="0"/>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en-US" altLang="zh-CN" sz="1800" dirty="0" err="1" smtClean="0"/>
              <a:t>Matlab</a:t>
            </a:r>
            <a:r>
              <a:rPr lang="zh-CN" altLang="en-US" sz="1800" dirty="0" smtClean="0"/>
              <a:t>与</a:t>
            </a:r>
            <a:r>
              <a:rPr lang="en-US" altLang="zh-CN" sz="1800" dirty="0" smtClean="0"/>
              <a:t>Mathematica</a:t>
            </a:r>
            <a:r>
              <a:rPr lang="zh-CN" altLang="en-US" sz="1800" dirty="0" smtClean="0"/>
              <a:t>以及</a:t>
            </a:r>
            <a:r>
              <a:rPr lang="en-US" altLang="zh-CN" sz="1800" dirty="0" smtClean="0"/>
              <a:t>Maple</a:t>
            </a:r>
            <a:r>
              <a:rPr lang="zh-CN" altLang="en-US" sz="1800" dirty="0" smtClean="0"/>
              <a:t>常被成为三大数学软件。</a:t>
            </a:r>
            <a:endParaRPr lang="en-US" altLang="zh-CN" sz="1800" dirty="0" smtClean="0"/>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zh-CN" altLang="en-US" sz="1800" dirty="0" smtClean="0"/>
              <a:t>如今的</a:t>
            </a:r>
            <a:r>
              <a:rPr lang="en-US" altLang="zh-CN" sz="1800" dirty="0" err="1" smtClean="0"/>
              <a:t>Matlab</a:t>
            </a:r>
            <a:r>
              <a:rPr lang="zh-CN" altLang="en-US" sz="1800" dirty="0" smtClean="0"/>
              <a:t>可以实现的功能非常丰富，包括了：矩阵运算、函数与数据绘制、算法开发、</a:t>
            </a:r>
            <a:r>
              <a:rPr lang="en-US" altLang="zh-CN" sz="1800" dirty="0" smtClean="0"/>
              <a:t>GUI</a:t>
            </a:r>
            <a:r>
              <a:rPr lang="zh-CN" altLang="en-US" sz="1800" dirty="0" smtClean="0"/>
              <a:t>界面、与其它开发语言进行进程通信 等多种操作。</a:t>
            </a:r>
            <a:r>
              <a:rPr lang="en-US" altLang="zh-CN" sz="1800" dirty="0" err="1" smtClean="0"/>
              <a:t>Matlab</a:t>
            </a:r>
            <a:r>
              <a:rPr lang="zh-CN" altLang="en-US" sz="1800" dirty="0" smtClean="0"/>
              <a:t>的工具箱</a:t>
            </a:r>
            <a:r>
              <a:rPr lang="en-US" altLang="zh-CN" sz="1800" dirty="0" smtClean="0"/>
              <a:t>Toolbox</a:t>
            </a:r>
            <a:r>
              <a:rPr lang="zh-CN" altLang="en-US" sz="1800" dirty="0" smtClean="0"/>
              <a:t>、动态建模仿真组件 </a:t>
            </a:r>
            <a:r>
              <a:rPr lang="en-US" altLang="zh-CN" sz="1800" dirty="0" smtClean="0"/>
              <a:t>Simulink </a:t>
            </a:r>
            <a:r>
              <a:rPr lang="zh-CN" altLang="en-US" sz="1800" dirty="0" smtClean="0"/>
              <a:t>都是非常实用且受到全世界许多的工程师和科学家欢迎的。</a:t>
            </a:r>
            <a:endParaRPr lang="en-US" altLang="zh-CN" sz="1800" dirty="0" smtClean="0"/>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u"/>
            </a:pPr>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1.2.1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的发展</a:t>
            </a:r>
            <a:endParaRPr lang="zh-CN" altLang="en-US" dirty="0">
              <a:solidFill>
                <a:srgbClr val="7030A0"/>
              </a:solidFill>
            </a:endParaRPr>
          </a:p>
        </p:txBody>
      </p:sp>
    </p:spTree>
    <p:extLst>
      <p:ext uri="{BB962C8B-B14F-4D97-AF65-F5344CB8AC3E}">
        <p14:creationId xmlns:p14="http://schemas.microsoft.com/office/powerpoint/2010/main" val="10005780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955040"/>
            <a:ext cx="9144000" cy="90424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的发展</a:t>
            </a:r>
            <a:r>
              <a:rPr lang="en-US" altLang="zh-CN" sz="2800" dirty="0" smtClean="0">
                <a:latin typeface="宋体" panose="02010600030101010101" pitchFamily="2" charset="-122"/>
                <a:ea typeface="宋体" panose="02010600030101010101" pitchFamily="2" charset="-122"/>
              </a:rPr>
              <a:t>·</a:t>
            </a:r>
            <a:br>
              <a:rPr lang="en-US" altLang="zh-CN" sz="2800" dirty="0" smtClean="0">
                <a:latin typeface="宋体" panose="02010600030101010101" pitchFamily="2" charset="-122"/>
                <a:ea typeface="宋体" panose="02010600030101010101" pitchFamily="2" charset="-122"/>
              </a:rPr>
            </a:br>
            <a:r>
              <a:rPr lang="en-US" altLang="zh-CN" sz="2400" u="sng" dirty="0" err="1" smtClean="0">
                <a:solidFill>
                  <a:srgbClr val="7030A0"/>
                </a:solidFill>
                <a:latin typeface="宋体" panose="02010600030101010101" pitchFamily="2" charset="-122"/>
                <a:ea typeface="宋体" panose="02010600030101010101" pitchFamily="2" charset="-122"/>
              </a:rPr>
              <a:t>Matlab</a:t>
            </a:r>
            <a:r>
              <a:rPr lang="en-US" altLang="zh-CN" sz="2400" u="sng" dirty="0" smtClean="0">
                <a:solidFill>
                  <a:srgbClr val="7030A0"/>
                </a:solidFill>
                <a:latin typeface="宋体" panose="02010600030101010101" pitchFamily="2" charset="-122"/>
                <a:ea typeface="宋体" panose="02010600030101010101" pitchFamily="2" charset="-122"/>
              </a:rPr>
              <a:t> 2022a</a:t>
            </a:r>
            <a:r>
              <a:rPr lang="zh-CN" altLang="en-US" sz="2400" u="sng" dirty="0">
                <a:solidFill>
                  <a:srgbClr val="7030A0"/>
                </a:solidFill>
                <a:latin typeface="宋体" panose="02010600030101010101" pitchFamily="2" charset="-122"/>
                <a:ea typeface="宋体" panose="02010600030101010101" pitchFamily="2" charset="-122"/>
              </a:rPr>
              <a:t> </a:t>
            </a:r>
            <a:r>
              <a:rPr lang="zh-CN" altLang="en-US" sz="2400" u="sng" dirty="0" smtClean="0">
                <a:solidFill>
                  <a:srgbClr val="7030A0"/>
                </a:solidFill>
                <a:latin typeface="宋体" panose="02010600030101010101" pitchFamily="2" charset="-122"/>
                <a:ea typeface="宋体" panose="02010600030101010101" pitchFamily="2" charset="-122"/>
              </a:rPr>
              <a:t>版本亮点</a:t>
            </a:r>
            <a:r>
              <a:rPr lang="zh-CN" altLang="en-US" sz="2400" dirty="0" smtClean="0">
                <a:solidFill>
                  <a:srgbClr val="7030A0"/>
                </a:solidFill>
                <a:latin typeface="宋体" panose="02010600030101010101" pitchFamily="2" charset="-122"/>
                <a:ea typeface="宋体" panose="02010600030101010101" pitchFamily="2" charset="-122"/>
              </a:rPr>
              <a:t>：</a:t>
            </a:r>
            <a:r>
              <a:rPr lang="en-US" altLang="zh-CN" sz="2800" dirty="0" smtClean="0">
                <a:solidFill>
                  <a:srgbClr val="7030A0"/>
                </a:solidFill>
                <a:latin typeface="宋体" panose="02010600030101010101" pitchFamily="2" charset="-122"/>
                <a:ea typeface="宋体" panose="02010600030101010101" pitchFamily="2" charset="-122"/>
              </a:rPr>
              <a:t/>
            </a:r>
            <a:br>
              <a:rPr lang="en-US" altLang="zh-CN" sz="2800" dirty="0" smtClean="0">
                <a:solidFill>
                  <a:srgbClr val="7030A0"/>
                </a:solidFill>
                <a:latin typeface="宋体" panose="02010600030101010101" pitchFamily="2" charset="-122"/>
                <a:ea typeface="宋体" panose="02010600030101010101" pitchFamily="2" charset="-122"/>
              </a:rPr>
            </a:br>
            <a:endParaRPr lang="zh-CN" altLang="en-US" sz="1800" dirty="0">
              <a:solidFill>
                <a:srgbClr val="7030A0"/>
              </a:solidFill>
              <a:latin typeface="宋体" panose="02010600030101010101" pitchFamily="2" charset="-122"/>
              <a:ea typeface="宋体" panose="02010600030101010101" pitchFamily="2" charset="-122"/>
            </a:endParaRPr>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1.2.1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的发展</a:t>
            </a:r>
            <a:endParaRPr lang="zh-CN" altLang="en-US" dirty="0">
              <a:solidFill>
                <a:srgbClr val="7030A0"/>
              </a:solidFill>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51622" y="955040"/>
            <a:ext cx="6709440" cy="176784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2542" y="2722880"/>
            <a:ext cx="8244128" cy="3210560"/>
          </a:xfrm>
          <a:prstGeom prst="rect">
            <a:avLst/>
          </a:prstGeom>
        </p:spPr>
      </p:pic>
    </p:spTree>
    <p:extLst>
      <p:ext uri="{BB962C8B-B14F-4D97-AF65-F5344CB8AC3E}">
        <p14:creationId xmlns:p14="http://schemas.microsoft.com/office/powerpoint/2010/main" val="325620412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96520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的结构</a:t>
            </a:r>
            <a:r>
              <a:rPr lang="en-US" altLang="zh-CN" sz="2800" dirty="0" smtClean="0">
                <a:latin typeface="宋体" panose="02010600030101010101" pitchFamily="2" charset="-122"/>
                <a:ea typeface="宋体" panose="02010600030101010101" pitchFamily="2" charset="-122"/>
              </a:rPr>
              <a:t/>
            </a:r>
            <a:br>
              <a:rPr lang="en-US" altLang="zh-CN" sz="2800" dirty="0" smtClean="0">
                <a:latin typeface="宋体" panose="02010600030101010101" pitchFamily="2" charset="-122"/>
                <a:ea typeface="宋体" panose="02010600030101010101" pitchFamily="2" charset="-122"/>
              </a:rPr>
            </a:br>
            <a:endParaRPr lang="zh-CN" altLang="en-US" sz="1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473200"/>
            <a:ext cx="9144000" cy="4673600"/>
          </a:xfrm>
        </p:spPr>
        <p:txBody>
          <a:bodyPr/>
          <a:lstStyle/>
          <a:p>
            <a:pPr marL="800100" lvl="1" indent="-342900" algn="l">
              <a:buFont typeface="Wingdings" panose="05000000000000000000" pitchFamily="2" charset="2"/>
              <a:buChar char="Ø"/>
            </a:pPr>
            <a:r>
              <a:rPr lang="en-US" altLang="zh-CN" sz="1800" b="1" dirty="0" err="1" smtClean="0"/>
              <a:t>Matlab</a:t>
            </a:r>
            <a:r>
              <a:rPr lang="zh-CN" altLang="en-US" sz="1800" b="1" dirty="0" smtClean="0"/>
              <a:t>开发环境</a:t>
            </a:r>
            <a:endParaRPr lang="en-US" altLang="zh-CN" sz="1800" b="1" dirty="0" smtClean="0"/>
          </a:p>
          <a:p>
            <a:pPr lvl="1" algn="l"/>
            <a:r>
              <a:rPr lang="en-US" altLang="zh-CN" sz="1800" dirty="0" smtClean="0"/>
              <a:t>        </a:t>
            </a:r>
            <a:r>
              <a:rPr lang="en-US" altLang="zh-CN" sz="1800" dirty="0" err="1" smtClean="0"/>
              <a:t>Matlab</a:t>
            </a:r>
            <a:r>
              <a:rPr lang="zh-CN" altLang="en-US" sz="1800" dirty="0" smtClean="0"/>
              <a:t>开发环境是一套方便用户使用的</a:t>
            </a:r>
            <a:r>
              <a:rPr lang="en-US" altLang="zh-CN" sz="1800" dirty="0" err="1" smtClean="0"/>
              <a:t>Matlab</a:t>
            </a:r>
            <a:r>
              <a:rPr lang="zh-CN" altLang="en-US" sz="1800" dirty="0" smtClean="0"/>
              <a:t>函数和文件工具集，其中许多工具是基于图形化用户接口的。它是一个集成的用户工作空间，与</a:t>
            </a:r>
            <a:r>
              <a:rPr lang="en-US" altLang="zh-CN" sz="1800" dirty="0" smtClean="0"/>
              <a:t>Visual Studio</a:t>
            </a:r>
            <a:r>
              <a:rPr lang="zh-CN" altLang="en-US" sz="1800" dirty="0" smtClean="0"/>
              <a:t>，</a:t>
            </a:r>
            <a:r>
              <a:rPr lang="en-US" altLang="zh-CN" sz="1800" dirty="0" smtClean="0"/>
              <a:t>Eclipse</a:t>
            </a:r>
            <a:r>
              <a:rPr lang="zh-CN" altLang="en-US" sz="1800" dirty="0" smtClean="0"/>
              <a:t>类似，允许用户输入和输出数据，并提供了</a:t>
            </a:r>
            <a:r>
              <a:rPr lang="en-US" altLang="zh-CN" sz="1800" dirty="0" smtClean="0"/>
              <a:t>M</a:t>
            </a:r>
            <a:r>
              <a:rPr lang="zh-CN" altLang="en-US" sz="1800" dirty="0" smtClean="0"/>
              <a:t>文件的编译和调试环境，包括</a:t>
            </a:r>
            <a:r>
              <a:rPr lang="en-US" altLang="zh-CN" sz="1800" dirty="0" err="1" smtClean="0"/>
              <a:t>Matlab</a:t>
            </a:r>
            <a:r>
              <a:rPr lang="zh-CN" altLang="en-US" sz="1800" dirty="0" smtClean="0"/>
              <a:t>桌面、命令窗口、</a:t>
            </a:r>
            <a:r>
              <a:rPr lang="en-US" altLang="zh-CN" sz="1800" dirty="0" smtClean="0"/>
              <a:t>M</a:t>
            </a:r>
            <a:r>
              <a:rPr lang="zh-CN" altLang="en-US" sz="1800" dirty="0" smtClean="0"/>
              <a:t>文件编辑调试器、</a:t>
            </a:r>
            <a:r>
              <a:rPr lang="en-US" altLang="zh-CN" sz="1800" dirty="0" err="1" smtClean="0"/>
              <a:t>Matlab</a:t>
            </a:r>
            <a:r>
              <a:rPr lang="zh-CN" altLang="en-US" sz="1800" dirty="0" smtClean="0"/>
              <a:t>工作空间和在线帮助文档。</a:t>
            </a:r>
            <a:endParaRPr lang="en-US" altLang="zh-CN" sz="1800" dirty="0" smtClean="0"/>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zh-CN" altLang="en-US" sz="1800" b="1" dirty="0" smtClean="0">
                <a:solidFill>
                  <a:schemeClr val="bg1">
                    <a:lumMod val="50000"/>
                  </a:schemeClr>
                </a:solidFill>
              </a:rPr>
              <a:t>数学函数库</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语言</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图像处理</a:t>
            </a:r>
            <a:r>
              <a:rPr lang="zh-CN" altLang="en-US" sz="1800" dirty="0" smtClean="0">
                <a:solidFill>
                  <a:schemeClr val="bg1">
                    <a:lumMod val="50000"/>
                  </a:schemeClr>
                </a:solidFill>
              </a:rPr>
              <a:t>系统</a:t>
            </a: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应用程序</a:t>
            </a:r>
            <a:r>
              <a:rPr lang="zh-CN" altLang="en-US" sz="1800" dirty="0" smtClean="0">
                <a:solidFill>
                  <a:schemeClr val="bg1">
                    <a:lumMod val="50000"/>
                  </a:schemeClr>
                </a:solidFill>
              </a:rPr>
              <a:t>接口</a:t>
            </a:r>
            <a:endParaRPr lang="en-US" altLang="zh-CN" sz="1800" dirty="0" smtClean="0">
              <a:solidFill>
                <a:schemeClr val="bg1">
                  <a:lumMod val="50000"/>
                </a:schemeClr>
              </a:solidFill>
            </a:endParaRPr>
          </a:p>
          <a:p>
            <a:pPr marL="800100" lvl="1" indent="-342900" algn="l">
              <a:buFont typeface="Wingdings" panose="05000000000000000000" pitchFamily="2" charset="2"/>
              <a:buChar char="u"/>
            </a:pPr>
            <a:endParaRPr lang="en-US" altLang="zh-CN" sz="1800" dirty="0" smtClean="0">
              <a:solidFill>
                <a:schemeClr val="bg1">
                  <a:lumMod val="50000"/>
                </a:schemeClr>
              </a:solidFill>
            </a:endParaRPr>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的结构</a:t>
            </a:r>
            <a:endParaRPr lang="zh-CN" altLang="en-US" dirty="0">
              <a:solidFill>
                <a:srgbClr val="7030A0"/>
              </a:solidFill>
            </a:endParaRPr>
          </a:p>
        </p:txBody>
      </p:sp>
    </p:spTree>
    <p:extLst>
      <p:ext uri="{BB962C8B-B14F-4D97-AF65-F5344CB8AC3E}">
        <p14:creationId xmlns:p14="http://schemas.microsoft.com/office/powerpoint/2010/main" val="1870832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96520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的结构</a:t>
            </a:r>
            <a:r>
              <a:rPr lang="en-US" altLang="zh-CN" sz="2800" dirty="0" smtClean="0">
                <a:latin typeface="宋体" panose="02010600030101010101" pitchFamily="2" charset="-122"/>
                <a:ea typeface="宋体" panose="02010600030101010101" pitchFamily="2" charset="-122"/>
              </a:rPr>
              <a:t/>
            </a:r>
            <a:br>
              <a:rPr lang="en-US" altLang="zh-CN" sz="2800" dirty="0" smtClean="0">
                <a:latin typeface="宋体" panose="02010600030101010101" pitchFamily="2" charset="-122"/>
                <a:ea typeface="宋体" panose="02010600030101010101" pitchFamily="2" charset="-122"/>
              </a:rPr>
            </a:br>
            <a:endParaRPr lang="zh-CN" altLang="en-US" sz="1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473200"/>
            <a:ext cx="9144000" cy="4673600"/>
          </a:xfrm>
        </p:spPr>
        <p:txBody>
          <a:bodyPr/>
          <a:lstStyle/>
          <a:p>
            <a:pPr marL="800100" lvl="1" indent="-342900" algn="l">
              <a:buFont typeface="Wingdings" panose="05000000000000000000" pitchFamily="2" charset="2"/>
              <a:buChar char="Ø"/>
            </a:pPr>
            <a:r>
              <a:rPr lang="en-US" altLang="zh-CN" sz="1800" b="1" dirty="0" err="1" smtClean="0">
                <a:solidFill>
                  <a:schemeClr val="bg1">
                    <a:lumMod val="50000"/>
                  </a:schemeClr>
                </a:solidFill>
              </a:rPr>
              <a:t>Matlab</a:t>
            </a:r>
            <a:r>
              <a:rPr lang="zh-CN" altLang="en-US" sz="1800" b="1" dirty="0" smtClean="0">
                <a:solidFill>
                  <a:schemeClr val="bg1">
                    <a:lumMod val="50000"/>
                  </a:schemeClr>
                </a:solidFill>
              </a:rPr>
              <a:t>开发环境</a:t>
            </a:r>
            <a:endParaRPr lang="en-US" altLang="zh-CN" sz="1800" b="1" dirty="0" smtClean="0">
              <a:solidFill>
                <a:schemeClr val="bg1">
                  <a:lumMod val="50000"/>
                </a:schemeClr>
              </a:solidFill>
            </a:endParaRPr>
          </a:p>
          <a:p>
            <a:pPr lvl="1" algn="l"/>
            <a:endParaRPr lang="en-US" altLang="zh-CN" sz="1800" dirty="0" smtClean="0"/>
          </a:p>
          <a:p>
            <a:pPr marL="800100" lvl="1" indent="-342900" algn="l">
              <a:buFont typeface="Wingdings" panose="05000000000000000000" pitchFamily="2" charset="2"/>
              <a:buChar char="Ø"/>
            </a:pPr>
            <a:r>
              <a:rPr lang="zh-CN" altLang="en-US" sz="1800" b="1" dirty="0" smtClean="0"/>
              <a:t>数学函数库</a:t>
            </a:r>
            <a:endParaRPr lang="en-US" altLang="zh-CN" sz="1800" b="1" dirty="0" smtClean="0"/>
          </a:p>
          <a:p>
            <a:pPr lvl="1" algn="l"/>
            <a:r>
              <a:rPr lang="en-US" altLang="zh-CN" sz="1800" dirty="0" smtClean="0"/>
              <a:t>      </a:t>
            </a:r>
            <a:r>
              <a:rPr lang="en-US" altLang="zh-CN" sz="1800" dirty="0" err="1" smtClean="0"/>
              <a:t>Matlab</a:t>
            </a:r>
            <a:r>
              <a:rPr lang="en-US" altLang="zh-CN" sz="1800" dirty="0" smtClean="0"/>
              <a:t> </a:t>
            </a:r>
            <a:r>
              <a:rPr lang="zh-CN" altLang="en-US" sz="1800" dirty="0" smtClean="0"/>
              <a:t>数学函数库包含了大量的计算算法。从基本的算术运算、三角函数运算到复杂的矩阵求逆、快速傅里叶变换、小波变换等等。</a:t>
            </a:r>
            <a:endParaRPr lang="en-US" altLang="zh-CN" sz="1800" dirty="0" smtClean="0"/>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语言</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图像处理</a:t>
            </a:r>
            <a:r>
              <a:rPr lang="zh-CN" altLang="en-US" sz="1800" dirty="0" smtClean="0">
                <a:solidFill>
                  <a:schemeClr val="bg1">
                    <a:lumMod val="50000"/>
                  </a:schemeClr>
                </a:solidFill>
              </a:rPr>
              <a:t>系统</a:t>
            </a: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应用程序</a:t>
            </a:r>
            <a:r>
              <a:rPr lang="zh-CN" altLang="en-US" sz="1800" dirty="0" smtClean="0">
                <a:solidFill>
                  <a:schemeClr val="bg1">
                    <a:lumMod val="50000"/>
                  </a:schemeClr>
                </a:solidFill>
              </a:rPr>
              <a:t>接口</a:t>
            </a:r>
            <a:endParaRPr lang="en-US" altLang="zh-CN" sz="1800" dirty="0" smtClean="0">
              <a:solidFill>
                <a:schemeClr val="bg1">
                  <a:lumMod val="50000"/>
                </a:schemeClr>
              </a:solidFill>
            </a:endParaRPr>
          </a:p>
          <a:p>
            <a:pPr marL="800100" lvl="1" indent="-342900" algn="l">
              <a:buFont typeface="Wingdings" panose="05000000000000000000" pitchFamily="2" charset="2"/>
              <a:buChar char="u"/>
            </a:pPr>
            <a:endParaRPr lang="en-US" altLang="zh-CN" sz="1800" dirty="0" smtClean="0">
              <a:solidFill>
                <a:schemeClr val="bg1">
                  <a:lumMod val="50000"/>
                </a:schemeClr>
              </a:solidFill>
            </a:endParaRPr>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的结构</a:t>
            </a:r>
            <a:endParaRPr lang="zh-CN" altLang="en-US" dirty="0">
              <a:solidFill>
                <a:srgbClr val="7030A0"/>
              </a:solidFill>
            </a:endParaRPr>
          </a:p>
        </p:txBody>
      </p:sp>
    </p:spTree>
    <p:extLst>
      <p:ext uri="{BB962C8B-B14F-4D97-AF65-F5344CB8AC3E}">
        <p14:creationId xmlns:p14="http://schemas.microsoft.com/office/powerpoint/2010/main" val="27532310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96520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的结构</a:t>
            </a:r>
            <a:r>
              <a:rPr lang="en-US" altLang="zh-CN" sz="2800" dirty="0" smtClean="0">
                <a:latin typeface="宋体" panose="02010600030101010101" pitchFamily="2" charset="-122"/>
                <a:ea typeface="宋体" panose="02010600030101010101" pitchFamily="2" charset="-122"/>
              </a:rPr>
              <a:t/>
            </a:r>
            <a:br>
              <a:rPr lang="en-US" altLang="zh-CN" sz="2800" dirty="0" smtClean="0">
                <a:latin typeface="宋体" panose="02010600030101010101" pitchFamily="2" charset="-122"/>
                <a:ea typeface="宋体" panose="02010600030101010101" pitchFamily="2" charset="-122"/>
              </a:rPr>
            </a:br>
            <a:endParaRPr lang="zh-CN" altLang="en-US" sz="1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473200"/>
            <a:ext cx="9144000" cy="4673600"/>
          </a:xfrm>
        </p:spPr>
        <p:txBody>
          <a:bodyPr/>
          <a:lstStyle/>
          <a:p>
            <a:pPr marL="800100" lvl="1" indent="-342900" algn="l">
              <a:buFont typeface="Wingdings" panose="05000000000000000000" pitchFamily="2" charset="2"/>
              <a:buChar char="Ø"/>
            </a:pPr>
            <a:r>
              <a:rPr lang="en-US" altLang="zh-CN" sz="1800" b="1" dirty="0" err="1" smtClean="0">
                <a:solidFill>
                  <a:schemeClr val="bg1">
                    <a:lumMod val="50000"/>
                  </a:schemeClr>
                </a:solidFill>
              </a:rPr>
              <a:t>Matlab</a:t>
            </a:r>
            <a:r>
              <a:rPr lang="zh-CN" altLang="en-US" sz="1800" b="1" dirty="0" smtClean="0">
                <a:solidFill>
                  <a:schemeClr val="bg1">
                    <a:lumMod val="50000"/>
                  </a:schemeClr>
                </a:solidFill>
              </a:rPr>
              <a:t>开发环境</a:t>
            </a:r>
            <a:endParaRPr lang="en-US" altLang="zh-CN" sz="1800" b="1" dirty="0" smtClean="0">
              <a:solidFill>
                <a:schemeClr val="bg1">
                  <a:lumMod val="50000"/>
                </a:schemeClr>
              </a:solidFill>
            </a:endParaRPr>
          </a:p>
          <a:p>
            <a:pPr lvl="1" algn="l"/>
            <a:r>
              <a:rPr lang="en-US" altLang="zh-CN" sz="1800" dirty="0" smtClean="0"/>
              <a:t>     </a:t>
            </a:r>
            <a:endParaRPr lang="en-US" altLang="zh-CN" sz="1800" dirty="0" smtClean="0"/>
          </a:p>
          <a:p>
            <a:pPr marL="800100" lvl="1" indent="-342900" algn="l">
              <a:buFont typeface="Wingdings" panose="05000000000000000000" pitchFamily="2" charset="2"/>
              <a:buChar char="Ø"/>
            </a:pPr>
            <a:r>
              <a:rPr lang="zh-CN" altLang="en-US" sz="1800" b="1" dirty="0" smtClean="0">
                <a:solidFill>
                  <a:schemeClr val="bg1">
                    <a:lumMod val="50000"/>
                  </a:schemeClr>
                </a:solidFill>
              </a:rPr>
              <a:t>数学函数库</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t>语言</a:t>
            </a:r>
            <a:endParaRPr lang="en-US" altLang="zh-CN" sz="1800" b="1" dirty="0" smtClean="0"/>
          </a:p>
          <a:p>
            <a:pPr lvl="1" algn="l"/>
            <a:r>
              <a:rPr lang="en-US" altLang="zh-CN" sz="1800" dirty="0" smtClean="0"/>
              <a:t>       </a:t>
            </a:r>
            <a:r>
              <a:rPr lang="en-US" altLang="zh-CN" sz="1800" dirty="0" err="1" smtClean="0"/>
              <a:t>Matlab</a:t>
            </a:r>
            <a:r>
              <a:rPr lang="en-US" altLang="zh-CN" sz="1800" dirty="0" smtClean="0"/>
              <a:t> </a:t>
            </a:r>
            <a:r>
              <a:rPr lang="zh-CN" altLang="en-US" sz="1800" dirty="0" smtClean="0"/>
              <a:t>语言是一种交互性的数学脚本语言，其语法与</a:t>
            </a:r>
            <a:r>
              <a:rPr lang="en-US" altLang="zh-CN" sz="1800" dirty="0" smtClean="0"/>
              <a:t>C/C++</a:t>
            </a:r>
            <a:r>
              <a:rPr lang="zh-CN" altLang="en-US" sz="1800" dirty="0" smtClean="0"/>
              <a:t>类似，提供包括流程控制、函数调用等在内的语法规则。支持包括布尔型、数值型、文本类型和函数句柄在内的</a:t>
            </a:r>
            <a:r>
              <a:rPr lang="en-US" altLang="zh-CN" sz="1800" dirty="0" smtClean="0"/>
              <a:t>15</a:t>
            </a:r>
            <a:r>
              <a:rPr lang="zh-CN" altLang="en-US" sz="1800" dirty="0" smtClean="0"/>
              <a:t>种数据类型，每一种数据类型都定义为矩阵形式。可直接在</a:t>
            </a:r>
            <a:r>
              <a:rPr lang="en-US" altLang="zh-CN" sz="1800" dirty="0" err="1" smtClean="0"/>
              <a:t>Matlab</a:t>
            </a:r>
            <a:r>
              <a:rPr lang="zh-CN" altLang="en-US" sz="1800" dirty="0" smtClean="0"/>
              <a:t>程序的命令窗口提示符后输入代码，</a:t>
            </a:r>
            <a:r>
              <a:rPr lang="en-US" altLang="zh-CN" sz="1800" dirty="0" err="1" smtClean="0"/>
              <a:t>Matlab</a:t>
            </a:r>
            <a:r>
              <a:rPr lang="zh-CN" altLang="en-US" sz="1800" dirty="0" smtClean="0"/>
              <a:t>会即时运行并返回代码执行结果。</a:t>
            </a:r>
            <a:r>
              <a:rPr lang="en-US" altLang="zh-CN" sz="1800" dirty="0" err="1" smtClean="0"/>
              <a:t>Matlab</a:t>
            </a:r>
            <a:r>
              <a:rPr lang="zh-CN" altLang="en-US" sz="1800" dirty="0" smtClean="0"/>
              <a:t>代码同样可以保存为</a:t>
            </a:r>
            <a:r>
              <a:rPr lang="en-US" altLang="zh-CN" sz="1800" dirty="0" err="1" smtClean="0"/>
              <a:t>filename.m</a:t>
            </a:r>
            <a:r>
              <a:rPr lang="zh-CN" altLang="en-US" sz="1800" dirty="0" smtClean="0"/>
              <a:t>程序文件，然后在命令窗口或其它函数、程序中进行调用。</a:t>
            </a:r>
            <a:endParaRPr lang="en-US" altLang="zh-CN" sz="1800" dirty="0" smtClean="0"/>
          </a:p>
          <a:p>
            <a:pPr lvl="1" algn="l"/>
            <a:endParaRPr lang="en-US" altLang="zh-CN" sz="1800" dirty="0" smtClean="0"/>
          </a:p>
          <a:p>
            <a:pPr marL="800100" lvl="1" indent="-342900" algn="l">
              <a:buFont typeface="Wingdings" panose="05000000000000000000" pitchFamily="2" charset="2"/>
              <a:buChar char="Ø"/>
            </a:pPr>
            <a:r>
              <a:rPr lang="zh-CN" altLang="en-US" sz="1800" b="1" dirty="0" smtClean="0">
                <a:solidFill>
                  <a:schemeClr val="bg1">
                    <a:lumMod val="50000"/>
                  </a:schemeClr>
                </a:solidFill>
              </a:rPr>
              <a:t>图像处理</a:t>
            </a:r>
            <a:r>
              <a:rPr lang="zh-CN" altLang="en-US" sz="1800" dirty="0" smtClean="0">
                <a:solidFill>
                  <a:schemeClr val="bg1">
                    <a:lumMod val="50000"/>
                  </a:schemeClr>
                </a:solidFill>
              </a:rPr>
              <a:t>系统</a:t>
            </a: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应用程序</a:t>
            </a:r>
            <a:r>
              <a:rPr lang="zh-CN" altLang="en-US" sz="1800" dirty="0" smtClean="0">
                <a:solidFill>
                  <a:schemeClr val="bg1">
                    <a:lumMod val="50000"/>
                  </a:schemeClr>
                </a:solidFill>
              </a:rPr>
              <a:t>接口</a:t>
            </a:r>
            <a:endParaRPr lang="en-US" altLang="zh-CN" sz="1800" dirty="0" smtClean="0">
              <a:solidFill>
                <a:schemeClr val="bg1">
                  <a:lumMod val="50000"/>
                </a:schemeClr>
              </a:solidFill>
            </a:endParaRPr>
          </a:p>
          <a:p>
            <a:pPr marL="800100" lvl="1" indent="-342900" algn="l">
              <a:buFont typeface="Wingdings" panose="05000000000000000000" pitchFamily="2" charset="2"/>
              <a:buChar char="u"/>
            </a:pPr>
            <a:endParaRPr lang="en-US" altLang="zh-CN" sz="1800" dirty="0" smtClean="0">
              <a:solidFill>
                <a:schemeClr val="bg1">
                  <a:lumMod val="50000"/>
                </a:schemeClr>
              </a:solidFill>
            </a:endParaRPr>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的结构</a:t>
            </a:r>
            <a:endParaRPr lang="zh-CN" altLang="en-US" dirty="0">
              <a:solidFill>
                <a:srgbClr val="7030A0"/>
              </a:solidFill>
            </a:endParaRPr>
          </a:p>
        </p:txBody>
      </p:sp>
    </p:spTree>
    <p:extLst>
      <p:ext uri="{BB962C8B-B14F-4D97-AF65-F5344CB8AC3E}">
        <p14:creationId xmlns:p14="http://schemas.microsoft.com/office/powerpoint/2010/main" val="14167183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96520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的结构</a:t>
            </a:r>
            <a:r>
              <a:rPr lang="en-US" altLang="zh-CN" sz="2800" dirty="0" smtClean="0">
                <a:latin typeface="宋体" panose="02010600030101010101" pitchFamily="2" charset="-122"/>
                <a:ea typeface="宋体" panose="02010600030101010101" pitchFamily="2" charset="-122"/>
              </a:rPr>
              <a:t/>
            </a:r>
            <a:br>
              <a:rPr lang="en-US" altLang="zh-CN" sz="2800" dirty="0" smtClean="0">
                <a:latin typeface="宋体" panose="02010600030101010101" pitchFamily="2" charset="-122"/>
                <a:ea typeface="宋体" panose="02010600030101010101" pitchFamily="2" charset="-122"/>
              </a:rPr>
            </a:br>
            <a:endParaRPr lang="zh-CN" altLang="en-US" sz="1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473200"/>
            <a:ext cx="9144000" cy="4673600"/>
          </a:xfrm>
        </p:spPr>
        <p:txBody>
          <a:bodyPr/>
          <a:lstStyle/>
          <a:p>
            <a:pPr marL="800100" lvl="1" indent="-342900" algn="l">
              <a:buFont typeface="Wingdings" panose="05000000000000000000" pitchFamily="2" charset="2"/>
              <a:buChar char="Ø"/>
            </a:pPr>
            <a:r>
              <a:rPr lang="en-US" altLang="zh-CN" sz="1800" b="1" dirty="0" err="1" smtClean="0">
                <a:solidFill>
                  <a:schemeClr val="bg1">
                    <a:lumMod val="50000"/>
                  </a:schemeClr>
                </a:solidFill>
              </a:rPr>
              <a:t>Matlab</a:t>
            </a:r>
            <a:r>
              <a:rPr lang="zh-CN" altLang="en-US" sz="1800" b="1" dirty="0" smtClean="0">
                <a:solidFill>
                  <a:schemeClr val="bg1">
                    <a:lumMod val="50000"/>
                  </a:schemeClr>
                </a:solidFill>
              </a:rPr>
              <a:t>开发环境</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zh-CN" altLang="en-US" sz="1800" b="1" dirty="0" smtClean="0">
                <a:solidFill>
                  <a:schemeClr val="bg1">
                    <a:lumMod val="50000"/>
                  </a:schemeClr>
                </a:solidFill>
              </a:rPr>
              <a:t>数学函数库</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语言</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t>图像处理系统</a:t>
            </a:r>
            <a:endParaRPr lang="en-US" altLang="zh-CN" sz="1800" b="1" dirty="0" smtClean="0"/>
          </a:p>
          <a:p>
            <a:pPr lvl="1" algn="l"/>
            <a:r>
              <a:rPr lang="en-US" altLang="zh-CN" sz="1800" dirty="0"/>
              <a:t> </a:t>
            </a:r>
            <a:r>
              <a:rPr lang="en-US" altLang="zh-CN" sz="1800" dirty="0" smtClean="0"/>
              <a:t>     </a:t>
            </a:r>
            <a:r>
              <a:rPr lang="en-US" altLang="zh-CN" sz="1800" dirty="0" err="1" smtClean="0"/>
              <a:t>Matlab</a:t>
            </a:r>
            <a:r>
              <a:rPr lang="en-US" altLang="zh-CN" sz="1800" dirty="0" smtClean="0"/>
              <a:t> </a:t>
            </a:r>
            <a:r>
              <a:rPr lang="zh-CN" altLang="en-US" sz="1800" dirty="0" smtClean="0"/>
              <a:t>图形处理系统使得</a:t>
            </a:r>
            <a:r>
              <a:rPr lang="en-US" altLang="zh-CN" sz="1800" dirty="0" err="1" smtClean="0"/>
              <a:t>Matlab</a:t>
            </a:r>
            <a:r>
              <a:rPr lang="zh-CN" altLang="en-US" sz="1800" dirty="0" smtClean="0"/>
              <a:t>能方便的图形化显示向量和矩阵，而且能对图形进行标注和打印。它包括强大的二维</a:t>
            </a:r>
            <a:r>
              <a:rPr lang="en-US" altLang="zh-CN" sz="1800" dirty="0" smtClean="0"/>
              <a:t>/</a:t>
            </a:r>
            <a:r>
              <a:rPr lang="zh-CN" altLang="en-US" sz="1800" dirty="0" smtClean="0"/>
              <a:t>三维图形函数、图像处理和动画显示等函数。</a:t>
            </a:r>
            <a:endParaRPr lang="en-US" altLang="zh-CN" sz="1800" dirty="0" smtClean="0"/>
          </a:p>
          <a:p>
            <a:pPr marL="800100" lvl="1" indent="-342900" algn="l">
              <a:buFont typeface="Wingdings" panose="05000000000000000000" pitchFamily="2" charset="2"/>
              <a:buChar char="Ø"/>
            </a:pPr>
            <a:r>
              <a:rPr lang="zh-CN" altLang="en-US" sz="1800" b="1" dirty="0" smtClean="0">
                <a:solidFill>
                  <a:schemeClr val="bg1">
                    <a:lumMod val="50000"/>
                  </a:schemeClr>
                </a:solidFill>
              </a:rPr>
              <a:t>应用程序接口</a:t>
            </a:r>
            <a:endParaRPr lang="en-US" altLang="zh-CN" sz="1800" b="1" dirty="0" smtClean="0">
              <a:solidFill>
                <a:schemeClr val="bg1">
                  <a:lumMod val="50000"/>
                </a:schemeClr>
              </a:solidFill>
            </a:endParaRPr>
          </a:p>
          <a:p>
            <a:pPr marL="800100" lvl="1" indent="-342900" algn="l">
              <a:buFont typeface="Wingdings" panose="05000000000000000000" pitchFamily="2" charset="2"/>
              <a:buChar char="u"/>
            </a:pPr>
            <a:endParaRPr lang="en-US" altLang="zh-CN" sz="1800" dirty="0" smtClean="0">
              <a:solidFill>
                <a:schemeClr val="bg1">
                  <a:lumMod val="50000"/>
                </a:schemeClr>
              </a:solidFill>
            </a:endParaRPr>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的结构</a:t>
            </a:r>
            <a:endParaRPr lang="zh-CN" altLang="en-US" dirty="0">
              <a:solidFill>
                <a:srgbClr val="7030A0"/>
              </a:solidFill>
            </a:endParaRPr>
          </a:p>
        </p:txBody>
      </p:sp>
    </p:spTree>
    <p:extLst>
      <p:ext uri="{BB962C8B-B14F-4D97-AF65-F5344CB8AC3E}">
        <p14:creationId xmlns:p14="http://schemas.microsoft.com/office/powerpoint/2010/main" val="6289462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96520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的结构</a:t>
            </a:r>
            <a:r>
              <a:rPr lang="en-US" altLang="zh-CN" sz="2800" dirty="0" smtClean="0">
                <a:latin typeface="宋体" panose="02010600030101010101" pitchFamily="2" charset="-122"/>
                <a:ea typeface="宋体" panose="02010600030101010101" pitchFamily="2" charset="-122"/>
              </a:rPr>
              <a:t/>
            </a:r>
            <a:br>
              <a:rPr lang="en-US" altLang="zh-CN" sz="2800" dirty="0" smtClean="0">
                <a:latin typeface="宋体" panose="02010600030101010101" pitchFamily="2" charset="-122"/>
                <a:ea typeface="宋体" panose="02010600030101010101" pitchFamily="2" charset="-122"/>
              </a:rPr>
            </a:br>
            <a:endParaRPr lang="zh-CN" altLang="en-US" sz="1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473200"/>
            <a:ext cx="9144000" cy="4673600"/>
          </a:xfrm>
        </p:spPr>
        <p:txBody>
          <a:bodyPr/>
          <a:lstStyle/>
          <a:p>
            <a:pPr marL="800100" lvl="1" indent="-342900" algn="l">
              <a:buFont typeface="Wingdings" panose="05000000000000000000" pitchFamily="2" charset="2"/>
              <a:buChar char="Ø"/>
            </a:pPr>
            <a:r>
              <a:rPr lang="en-US" altLang="zh-CN" sz="1800" b="1" dirty="0" err="1" smtClean="0">
                <a:solidFill>
                  <a:schemeClr val="bg1">
                    <a:lumMod val="50000"/>
                  </a:schemeClr>
                </a:solidFill>
              </a:rPr>
              <a:t>Matlab</a:t>
            </a:r>
            <a:r>
              <a:rPr lang="zh-CN" altLang="en-US" sz="1800" b="1" dirty="0" smtClean="0">
                <a:solidFill>
                  <a:schemeClr val="bg1">
                    <a:lumMod val="50000"/>
                  </a:schemeClr>
                </a:solidFill>
              </a:rPr>
              <a:t>开发环境</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p>
          <a:p>
            <a:pPr marL="800100" lvl="1" indent="-342900" algn="l">
              <a:buFont typeface="Wingdings" panose="05000000000000000000" pitchFamily="2" charset="2"/>
              <a:buChar char="Ø"/>
            </a:pPr>
            <a:r>
              <a:rPr lang="zh-CN" altLang="en-US" sz="1800" b="1" dirty="0" smtClean="0">
                <a:solidFill>
                  <a:schemeClr val="bg1">
                    <a:lumMod val="50000"/>
                  </a:schemeClr>
                </a:solidFill>
              </a:rPr>
              <a:t>数学函数库</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语言</a:t>
            </a:r>
            <a:endParaRPr lang="en-US" altLang="zh-CN" sz="1800" b="1"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solidFill>
                  <a:schemeClr val="bg1">
                    <a:lumMod val="50000"/>
                  </a:schemeClr>
                </a:solidFill>
              </a:rPr>
              <a:t>图像处理</a:t>
            </a:r>
            <a:r>
              <a:rPr lang="zh-CN" altLang="en-US" sz="1800" dirty="0" smtClean="0">
                <a:solidFill>
                  <a:schemeClr val="bg1">
                    <a:lumMod val="50000"/>
                  </a:schemeClr>
                </a:solidFill>
              </a:rPr>
              <a:t>系统</a:t>
            </a: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endParaRPr lang="en-US" altLang="zh-CN" sz="1800" dirty="0" smtClean="0">
              <a:solidFill>
                <a:schemeClr val="bg1">
                  <a:lumMod val="50000"/>
                </a:schemeClr>
              </a:solidFill>
            </a:endParaRPr>
          </a:p>
          <a:p>
            <a:pPr marL="800100" lvl="1" indent="-342900" algn="l">
              <a:buFont typeface="Wingdings" panose="05000000000000000000" pitchFamily="2" charset="2"/>
              <a:buChar char="Ø"/>
            </a:pPr>
            <a:r>
              <a:rPr lang="zh-CN" altLang="en-US" sz="1800" b="1" dirty="0" smtClean="0"/>
              <a:t>应用程序接口</a:t>
            </a:r>
            <a:endParaRPr lang="en-US" altLang="zh-CN" sz="1800" b="1" dirty="0" smtClean="0"/>
          </a:p>
          <a:p>
            <a:pPr lvl="1" algn="l"/>
            <a:r>
              <a:rPr lang="en-US" altLang="zh-CN" sz="1800" dirty="0" err="1" smtClean="0"/>
              <a:t>Matlab</a:t>
            </a:r>
            <a:r>
              <a:rPr lang="en-US" altLang="zh-CN" sz="1800" dirty="0" smtClean="0"/>
              <a:t> </a:t>
            </a:r>
            <a:r>
              <a:rPr lang="zh-CN" altLang="en-US" sz="1800" dirty="0" smtClean="0"/>
              <a:t>应用程序接口</a:t>
            </a:r>
            <a:r>
              <a:rPr lang="en-US" altLang="zh-CN" sz="1800" dirty="0" smtClean="0"/>
              <a:t>(API) </a:t>
            </a:r>
            <a:r>
              <a:rPr lang="zh-CN" altLang="en-US" sz="1800" dirty="0" smtClean="0"/>
              <a:t>是一个使</a:t>
            </a:r>
            <a:r>
              <a:rPr lang="en-US" altLang="zh-CN" sz="1800" dirty="0" err="1" smtClean="0"/>
              <a:t>Matlab</a:t>
            </a:r>
            <a:r>
              <a:rPr lang="zh-CN" altLang="en-US" sz="1800" dirty="0"/>
              <a:t>能</a:t>
            </a:r>
            <a:r>
              <a:rPr lang="zh-CN" altLang="en-US" sz="1800" dirty="0" smtClean="0"/>
              <a:t>与</a:t>
            </a:r>
            <a:r>
              <a:rPr lang="en-US" altLang="zh-CN" sz="1800" dirty="0" smtClean="0"/>
              <a:t>C/C++</a:t>
            </a:r>
            <a:r>
              <a:rPr lang="zh-CN" altLang="en-US" sz="1800" dirty="0" smtClean="0"/>
              <a:t>、</a:t>
            </a:r>
            <a:r>
              <a:rPr lang="en-US" altLang="zh-CN" sz="1800" dirty="0" smtClean="0"/>
              <a:t>Java</a:t>
            </a:r>
            <a:r>
              <a:rPr lang="zh-CN" altLang="en-US" sz="1800" dirty="0" smtClean="0"/>
              <a:t>等其它高级编程语言进行交互的函数库。该函数库的函数通过调用动态链接库</a:t>
            </a:r>
            <a:r>
              <a:rPr lang="en-US" altLang="zh-CN" sz="1800" dirty="0" smtClean="0"/>
              <a:t>(DDL)</a:t>
            </a:r>
            <a:r>
              <a:rPr lang="zh-CN" altLang="en-US" sz="1800" dirty="0" smtClean="0"/>
              <a:t>实现与</a:t>
            </a:r>
            <a:r>
              <a:rPr lang="en-US" altLang="zh-CN" sz="1800" dirty="0" err="1" smtClean="0"/>
              <a:t>Matlab</a:t>
            </a:r>
            <a:r>
              <a:rPr lang="zh-CN" altLang="en-US" sz="1800" dirty="0" smtClean="0"/>
              <a:t>文件的数据交互，其主要功能包括在</a:t>
            </a:r>
            <a:r>
              <a:rPr lang="en-US" altLang="zh-CN" sz="1800" dirty="0" err="1" smtClean="0"/>
              <a:t>Matlab</a:t>
            </a:r>
            <a:r>
              <a:rPr lang="zh-CN" altLang="en-US" sz="1800" dirty="0" smtClean="0"/>
              <a:t>中调用其它高级语言所编写的程序，以及在</a:t>
            </a:r>
            <a:r>
              <a:rPr lang="en-US" altLang="zh-CN" sz="1800" dirty="0" err="1" smtClean="0"/>
              <a:t>Matlab</a:t>
            </a:r>
            <a:r>
              <a:rPr lang="zh-CN" altLang="en-US" sz="1800" dirty="0" smtClean="0"/>
              <a:t>中与其它应用程序间建立连接关系。 </a:t>
            </a:r>
            <a:endParaRPr lang="en-US" altLang="zh-CN" sz="1800" dirty="0" smtClean="0"/>
          </a:p>
          <a:p>
            <a:pPr marL="800100" lvl="1" indent="-342900" algn="l">
              <a:buFont typeface="Wingdings" panose="05000000000000000000" pitchFamily="2" charset="2"/>
              <a:buChar char="u"/>
            </a:pPr>
            <a:endParaRPr lang="en-US" altLang="zh-CN" sz="1800" dirty="0" smtClean="0">
              <a:solidFill>
                <a:schemeClr val="bg1">
                  <a:lumMod val="50000"/>
                </a:schemeClr>
              </a:solidFill>
            </a:endParaRPr>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1.2.2 </a:t>
            </a:r>
            <a:r>
              <a:rPr lang="en-US" altLang="zh-CN" dirty="0" err="1" smtClean="0">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的结构</a:t>
            </a:r>
            <a:endParaRPr lang="zh-CN" altLang="en-US" dirty="0">
              <a:solidFill>
                <a:srgbClr val="7030A0"/>
              </a:solidFill>
            </a:endParaRPr>
          </a:p>
        </p:txBody>
      </p:sp>
    </p:spTree>
    <p:extLst>
      <p:ext uri="{BB962C8B-B14F-4D97-AF65-F5344CB8AC3E}">
        <p14:creationId xmlns:p14="http://schemas.microsoft.com/office/powerpoint/2010/main" val="18683153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dirty="0" smtClean="0"/>
              <a:t>       本</a:t>
            </a:r>
            <a:r>
              <a:rPr lang="zh-CN" altLang="en-US" sz="1800" dirty="0"/>
              <a:t>节介绍在</a:t>
            </a:r>
            <a:r>
              <a:rPr lang="en-US" altLang="zh-CN" sz="1800" dirty="0" err="1"/>
              <a:t>Matlab</a:t>
            </a:r>
            <a:r>
              <a:rPr lang="zh-CN" altLang="en-US" sz="1800" dirty="0"/>
              <a:t>中进行图像处理的一些基本操作</a:t>
            </a:r>
            <a:r>
              <a:rPr lang="zh-CN" altLang="en-US" sz="1800" dirty="0" smtClean="0"/>
              <a:t>。不同格式的图像文件在计算机中存储时所采用的编码方式是不同的，但是</a:t>
            </a:r>
            <a:r>
              <a:rPr lang="en-US" altLang="zh-CN" sz="1800" dirty="0" err="1" smtClean="0"/>
              <a:t>Matlab</a:t>
            </a:r>
            <a:r>
              <a:rPr lang="zh-CN" altLang="en-US" sz="1800" dirty="0" smtClean="0"/>
              <a:t>向用户隐去了这部分差异。对于用户而言，</a:t>
            </a:r>
            <a:r>
              <a:rPr lang="en-US" altLang="zh-CN" sz="1800" dirty="0" err="1" smtClean="0"/>
              <a:t>Matlab</a:t>
            </a:r>
            <a:r>
              <a:rPr lang="zh-CN" altLang="en-US" sz="1800" dirty="0" smtClean="0"/>
              <a:t>所接受的每个图像文件都是一个数字矩阵。我们有必要了解</a:t>
            </a:r>
            <a:r>
              <a:rPr lang="zh-CN" altLang="en-US" sz="1800" b="1" dirty="0" smtClean="0">
                <a:solidFill>
                  <a:srgbClr val="7030A0"/>
                </a:solidFill>
              </a:rPr>
              <a:t>最基本的一些关于图像在计算机中表示的知识</a:t>
            </a:r>
            <a:r>
              <a:rPr lang="zh-CN" altLang="en-US" sz="1800" dirty="0"/>
              <a:t>：</a:t>
            </a:r>
            <a:endParaRPr lang="en-US" altLang="zh-CN" sz="1800" dirty="0" smtClean="0"/>
          </a:p>
          <a:p>
            <a:pPr marL="800100" lvl="1" indent="-342900" algn="l">
              <a:buFont typeface="+mj-lt"/>
              <a:buAutoNum type="arabicPeriod"/>
            </a:pPr>
            <a:r>
              <a:rPr lang="zh-CN" altLang="en-US" sz="1800" dirty="0" smtClean="0"/>
              <a:t>存储格式：</a:t>
            </a:r>
            <a:r>
              <a:rPr lang="en-US" altLang="zh-CN" sz="1800" dirty="0" smtClean="0"/>
              <a:t>bmp</a:t>
            </a:r>
            <a:r>
              <a:rPr lang="zh-CN" altLang="en-US" sz="1800" dirty="0" smtClean="0"/>
              <a:t>、</a:t>
            </a:r>
            <a:r>
              <a:rPr lang="en-US" altLang="zh-CN" sz="1800" dirty="0" smtClean="0"/>
              <a:t>jpeg</a:t>
            </a:r>
            <a:r>
              <a:rPr lang="zh-CN" altLang="en-US" sz="1800" dirty="0" smtClean="0"/>
              <a:t>、</a:t>
            </a:r>
            <a:r>
              <a:rPr lang="en-US" altLang="zh-CN" sz="1800" dirty="0" err="1" smtClean="0"/>
              <a:t>png</a:t>
            </a:r>
            <a:r>
              <a:rPr lang="zh-CN" altLang="en-US" sz="1800" dirty="0" smtClean="0"/>
              <a:t>等许多格式；</a:t>
            </a:r>
            <a:endParaRPr lang="en-US" altLang="zh-CN" sz="1800" dirty="0" smtClean="0"/>
          </a:p>
          <a:p>
            <a:pPr marL="800100" lvl="1" indent="-342900" algn="l">
              <a:buFont typeface="+mj-lt"/>
              <a:buAutoNum type="arabicPeriod"/>
            </a:pPr>
            <a:r>
              <a:rPr lang="zh-CN" altLang="en-US" sz="1800" dirty="0" smtClean="0"/>
              <a:t>有损</a:t>
            </a:r>
            <a:r>
              <a:rPr lang="en-US" altLang="zh-CN" sz="1800" dirty="0" smtClean="0"/>
              <a:t>/</a:t>
            </a:r>
            <a:r>
              <a:rPr lang="zh-CN" altLang="en-US" sz="1800" dirty="0" smtClean="0"/>
              <a:t>无损压缩编码</a:t>
            </a:r>
            <a:r>
              <a:rPr lang="en-US" altLang="zh-CN" sz="1800" dirty="0" smtClean="0"/>
              <a:t>: </a:t>
            </a:r>
            <a:r>
              <a:rPr lang="en-US" altLang="zh-CN" sz="1800" dirty="0" err="1" smtClean="0"/>
              <a:t>png</a:t>
            </a:r>
            <a:r>
              <a:rPr lang="zh-CN" altLang="en-US" sz="1800" dirty="0" smtClean="0"/>
              <a:t>是无损压缩编码，</a:t>
            </a:r>
            <a:r>
              <a:rPr lang="en-US" altLang="zh-CN" sz="1800" dirty="0" smtClean="0"/>
              <a:t>jpeg</a:t>
            </a:r>
            <a:r>
              <a:rPr lang="zh-CN" altLang="en-US" sz="1800" dirty="0" smtClean="0"/>
              <a:t>是有损压缩编码；</a:t>
            </a:r>
            <a:endParaRPr lang="en-US" altLang="zh-CN" sz="1800" dirty="0" smtClean="0"/>
          </a:p>
          <a:p>
            <a:pPr marL="800100" lvl="1" indent="-342900" algn="l">
              <a:buFont typeface="+mj-lt"/>
              <a:buAutoNum type="arabicPeriod"/>
            </a:pPr>
            <a:r>
              <a:rPr lang="zh-CN" altLang="en-US" sz="1800" dirty="0" smtClean="0"/>
              <a:t>图像分类</a:t>
            </a:r>
            <a:r>
              <a:rPr lang="en-US" altLang="zh-CN" sz="1800" dirty="0" smtClean="0"/>
              <a:t>: </a:t>
            </a:r>
            <a:r>
              <a:rPr lang="zh-CN" altLang="en-US" sz="1800" dirty="0" smtClean="0"/>
              <a:t>二值图像</a:t>
            </a:r>
            <a:r>
              <a:rPr lang="en-US" altLang="zh-CN" sz="1800" dirty="0" smtClean="0"/>
              <a:t>(0-1</a:t>
            </a:r>
            <a:r>
              <a:rPr lang="zh-CN" altLang="en-US" sz="1800" dirty="0" smtClean="0"/>
              <a:t>黑白图像</a:t>
            </a:r>
            <a:r>
              <a:rPr lang="en-US" altLang="zh-CN" sz="1800" dirty="0" smtClean="0"/>
              <a:t>),  </a:t>
            </a:r>
            <a:r>
              <a:rPr lang="zh-CN" altLang="en-US" sz="1800" dirty="0" smtClean="0"/>
              <a:t>灰度图像，</a:t>
            </a:r>
            <a:r>
              <a:rPr lang="en-US" altLang="zh-CN" sz="1800" dirty="0" smtClean="0"/>
              <a:t>16</a:t>
            </a:r>
            <a:r>
              <a:rPr lang="zh-CN" altLang="en-US" sz="1800" dirty="0" smtClean="0"/>
              <a:t>色，</a:t>
            </a:r>
            <a:r>
              <a:rPr lang="en-US" altLang="zh-CN" sz="1800" dirty="0" smtClean="0"/>
              <a:t>256</a:t>
            </a:r>
            <a:r>
              <a:rPr lang="zh-CN" altLang="en-US" sz="1800" dirty="0" smtClean="0"/>
              <a:t>色，</a:t>
            </a:r>
            <a:r>
              <a:rPr lang="en-US" altLang="zh-CN" sz="1800" dirty="0" smtClean="0"/>
              <a:t>24</a:t>
            </a:r>
            <a:r>
              <a:rPr lang="zh-CN" altLang="en-US" sz="1800" dirty="0" smtClean="0"/>
              <a:t>位真彩等</a:t>
            </a:r>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grpSp>
        <p:nvGrpSpPr>
          <p:cNvPr id="6" name="Group 4"/>
          <p:cNvGrpSpPr>
            <a:grpSpLocks/>
          </p:cNvGrpSpPr>
          <p:nvPr/>
        </p:nvGrpSpPr>
        <p:grpSpPr bwMode="auto">
          <a:xfrm>
            <a:off x="2892425" y="3870960"/>
            <a:ext cx="1676400" cy="1524000"/>
            <a:chOff x="672" y="2784"/>
            <a:chExt cx="1056" cy="960"/>
          </a:xfrm>
        </p:grpSpPr>
        <p:sp>
          <p:nvSpPr>
            <p:cNvPr id="7" name="Rectangle 5"/>
            <p:cNvSpPr>
              <a:spLocks noChangeArrowheads="1"/>
            </p:cNvSpPr>
            <p:nvPr/>
          </p:nvSpPr>
          <p:spPr bwMode="auto">
            <a:xfrm>
              <a:off x="672" y="2784"/>
              <a:ext cx="1056" cy="96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8" name="Line 6"/>
            <p:cNvSpPr>
              <a:spLocks noChangeShapeType="1"/>
            </p:cNvSpPr>
            <p:nvPr/>
          </p:nvSpPr>
          <p:spPr bwMode="auto">
            <a:xfrm>
              <a:off x="672" y="3072"/>
              <a:ext cx="105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 name="Line 7"/>
            <p:cNvSpPr>
              <a:spLocks noChangeShapeType="1"/>
            </p:cNvSpPr>
            <p:nvPr/>
          </p:nvSpPr>
          <p:spPr bwMode="auto">
            <a:xfrm>
              <a:off x="672" y="3408"/>
              <a:ext cx="1056"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8"/>
            <p:cNvSpPr>
              <a:spLocks noChangeShapeType="1"/>
            </p:cNvSpPr>
            <p:nvPr/>
          </p:nvSpPr>
          <p:spPr bwMode="auto">
            <a:xfrm>
              <a:off x="1008" y="2784"/>
              <a:ext cx="0" cy="9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9"/>
            <p:cNvSpPr>
              <a:spLocks noChangeShapeType="1"/>
            </p:cNvSpPr>
            <p:nvPr/>
          </p:nvSpPr>
          <p:spPr bwMode="auto">
            <a:xfrm>
              <a:off x="1344" y="2784"/>
              <a:ext cx="0" cy="96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Rectangle 10"/>
            <p:cNvSpPr>
              <a:spLocks noChangeArrowheads="1"/>
            </p:cNvSpPr>
            <p:nvPr/>
          </p:nvSpPr>
          <p:spPr bwMode="auto">
            <a:xfrm>
              <a:off x="672" y="2784"/>
              <a:ext cx="336" cy="288"/>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3" name="Rectangle 11"/>
            <p:cNvSpPr>
              <a:spLocks noChangeArrowheads="1"/>
            </p:cNvSpPr>
            <p:nvPr/>
          </p:nvSpPr>
          <p:spPr bwMode="auto">
            <a:xfrm>
              <a:off x="1344" y="3072"/>
              <a:ext cx="384"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4" name="Rectangle 12"/>
            <p:cNvSpPr>
              <a:spLocks noChangeArrowheads="1"/>
            </p:cNvSpPr>
            <p:nvPr/>
          </p:nvSpPr>
          <p:spPr bwMode="auto">
            <a:xfrm>
              <a:off x="672" y="3408"/>
              <a:ext cx="336"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5" name="Rectangle 13"/>
            <p:cNvSpPr>
              <a:spLocks noChangeArrowheads="1"/>
            </p:cNvSpPr>
            <p:nvPr/>
          </p:nvSpPr>
          <p:spPr bwMode="auto">
            <a:xfrm>
              <a:off x="1008" y="3408"/>
              <a:ext cx="336" cy="336"/>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6" name="Rectangle 14"/>
            <p:cNvSpPr>
              <a:spLocks noChangeArrowheads="1"/>
            </p:cNvSpPr>
            <p:nvPr/>
          </p:nvSpPr>
          <p:spPr bwMode="auto">
            <a:xfrm>
              <a:off x="1344" y="3408"/>
              <a:ext cx="384"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7" name="Rectangle 15"/>
            <p:cNvSpPr>
              <a:spLocks noChangeArrowheads="1"/>
            </p:cNvSpPr>
            <p:nvPr/>
          </p:nvSpPr>
          <p:spPr bwMode="auto">
            <a:xfrm>
              <a:off x="1008" y="2784"/>
              <a:ext cx="720" cy="28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 name="Rectangle 16"/>
            <p:cNvSpPr>
              <a:spLocks noChangeArrowheads="1"/>
            </p:cNvSpPr>
            <p:nvPr/>
          </p:nvSpPr>
          <p:spPr bwMode="auto">
            <a:xfrm>
              <a:off x="672" y="3072"/>
              <a:ext cx="672" cy="336"/>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pSp>
      <p:sp>
        <p:nvSpPr>
          <p:cNvPr id="19" name="AutoShape 18"/>
          <p:cNvSpPr>
            <a:spLocks noChangeArrowheads="1"/>
          </p:cNvSpPr>
          <p:nvPr/>
        </p:nvSpPr>
        <p:spPr bwMode="auto">
          <a:xfrm>
            <a:off x="5650548" y="4411980"/>
            <a:ext cx="443864" cy="365760"/>
          </a:xfrm>
          <a:prstGeom prst="rightArrow">
            <a:avLst>
              <a:gd name="adj1" fmla="val 50000"/>
              <a:gd name="adj2" fmla="val 33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kumimoji="1" sz="2400" b="1">
                <a:solidFill>
                  <a:schemeClr val="tx1"/>
                </a:solidFill>
                <a:latin typeface="Tahoma" panose="020B0604030504040204" pitchFamily="34" charset="0"/>
                <a:ea typeface="宋体" panose="02010600030101010101" pitchFamily="2" charset="-122"/>
              </a:defRPr>
            </a:lvl1pPr>
            <a:lvl2pPr marL="742950" indent="-285750">
              <a:defRPr kumimoji="1" sz="2400" b="1">
                <a:solidFill>
                  <a:schemeClr val="tx1"/>
                </a:solidFill>
                <a:latin typeface="Tahoma" panose="020B0604030504040204" pitchFamily="34" charset="0"/>
                <a:ea typeface="宋体" panose="02010600030101010101" pitchFamily="2" charset="-122"/>
              </a:defRPr>
            </a:lvl2pPr>
            <a:lvl3pPr marL="1143000" indent="-228600">
              <a:defRPr kumimoji="1" sz="2400" b="1">
                <a:solidFill>
                  <a:schemeClr val="tx1"/>
                </a:solidFill>
                <a:latin typeface="Tahoma" panose="020B0604030504040204" pitchFamily="34" charset="0"/>
                <a:ea typeface="宋体" panose="02010600030101010101" pitchFamily="2" charset="-122"/>
              </a:defRPr>
            </a:lvl3pPr>
            <a:lvl4pPr marL="1600200" indent="-228600">
              <a:defRPr kumimoji="1" sz="2400" b="1">
                <a:solidFill>
                  <a:schemeClr val="tx1"/>
                </a:solidFill>
                <a:latin typeface="Tahoma" panose="020B0604030504040204" pitchFamily="34" charset="0"/>
                <a:ea typeface="宋体" panose="02010600030101010101" pitchFamily="2" charset="-122"/>
              </a:defRPr>
            </a:lvl4pPr>
            <a:lvl5pPr marL="2057400" indent="-22860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graphicFrame>
        <p:nvGraphicFramePr>
          <p:cNvPr id="20" name="Object 17"/>
          <p:cNvGraphicFramePr>
            <a:graphicFrameLocks noChangeAspect="1"/>
          </p:cNvGraphicFramePr>
          <p:nvPr>
            <p:extLst>
              <p:ext uri="{D42A27DB-BD31-4B8C-83A1-F6EECF244321}">
                <p14:modId xmlns:p14="http://schemas.microsoft.com/office/powerpoint/2010/main" val="3666351031"/>
              </p:ext>
            </p:extLst>
          </p:nvPr>
        </p:nvGraphicFramePr>
        <p:xfrm>
          <a:off x="7360920" y="3816985"/>
          <a:ext cx="2001837" cy="1555750"/>
        </p:xfrm>
        <a:graphic>
          <a:graphicData uri="http://schemas.openxmlformats.org/presentationml/2006/ole">
            <mc:AlternateContent xmlns:mc="http://schemas.openxmlformats.org/markup-compatibility/2006">
              <mc:Choice xmlns:v="urn:schemas-microsoft-com:vml" Requires="v">
                <p:oleObj spid="_x0000_s2055" name="公式" r:id="rId3" imgW="914400" imgH="711200" progId="Equation.3">
                  <p:embed/>
                </p:oleObj>
              </mc:Choice>
              <mc:Fallback>
                <p:oleObj name="公式" r:id="rId3" imgW="914400" imgH="711200" progId="Equation.3">
                  <p:embed/>
                  <p:pic>
                    <p:nvPicPr>
                      <p:cNvPr id="283665"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920" y="3816985"/>
                        <a:ext cx="2001837" cy="1555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文本框 2"/>
          <p:cNvSpPr txBox="1"/>
          <p:nvPr/>
        </p:nvSpPr>
        <p:spPr>
          <a:xfrm>
            <a:off x="5347652" y="5561429"/>
            <a:ext cx="1916748" cy="369332"/>
          </a:xfrm>
          <a:prstGeom prst="rect">
            <a:avLst/>
          </a:prstGeom>
          <a:noFill/>
        </p:spPr>
        <p:txBody>
          <a:bodyPr wrap="square" rtlCol="0">
            <a:spAutoFit/>
          </a:bodyPr>
          <a:lstStyle/>
          <a:p>
            <a:r>
              <a:rPr lang="zh-CN" altLang="en-US" dirty="0"/>
              <a:t>二值</a:t>
            </a:r>
            <a:r>
              <a:rPr lang="zh-CN" altLang="en-US" dirty="0" smtClean="0"/>
              <a:t>图像图例</a:t>
            </a:r>
            <a:endParaRPr lang="zh-CN" altLang="en-US" dirty="0"/>
          </a:p>
        </p:txBody>
      </p:sp>
    </p:spTree>
    <p:extLst>
      <p:ext uri="{BB962C8B-B14F-4D97-AF65-F5344CB8AC3E}">
        <p14:creationId xmlns:p14="http://schemas.microsoft.com/office/powerpoint/2010/main" val="229405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500" fill="hold"/>
                                        <p:tgtEl>
                                          <p:spTgt spid="19"/>
                                        </p:tgtEl>
                                        <p:attrNameLst>
                                          <p:attrName>ppt_x</p:attrName>
                                        </p:attrNameLst>
                                      </p:cBhvr>
                                      <p:tavLst>
                                        <p:tav tm="0">
                                          <p:val>
                                            <p:strVal val="0-#ppt_w/2"/>
                                          </p:val>
                                        </p:tav>
                                        <p:tav tm="100000">
                                          <p:val>
                                            <p:strVal val="#ppt_x"/>
                                          </p:val>
                                        </p:tav>
                                      </p:tavLst>
                                    </p:anim>
                                    <p:anim calcmode="lin" valueType="num">
                                      <p:cBhvr additive="base">
                                        <p:cTn id="1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313" y="2643188"/>
            <a:ext cx="5867400" cy="3543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8983" y="793114"/>
            <a:ext cx="5258400" cy="2580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文本框 7"/>
          <p:cNvSpPr txBox="1"/>
          <p:nvPr/>
        </p:nvSpPr>
        <p:spPr>
          <a:xfrm>
            <a:off x="7626174" y="5368389"/>
            <a:ext cx="1916748" cy="369332"/>
          </a:xfrm>
          <a:prstGeom prst="rect">
            <a:avLst/>
          </a:prstGeom>
          <a:noFill/>
        </p:spPr>
        <p:txBody>
          <a:bodyPr wrap="square" rtlCol="0">
            <a:spAutoFit/>
          </a:bodyPr>
          <a:lstStyle/>
          <a:p>
            <a:r>
              <a:rPr lang="zh-CN" altLang="en-US" dirty="0"/>
              <a:t>灰度</a:t>
            </a:r>
            <a:r>
              <a:rPr lang="zh-CN" altLang="en-US" dirty="0" smtClean="0"/>
              <a:t>图像图例</a:t>
            </a:r>
            <a:endParaRPr lang="zh-CN" altLang="en-US" dirty="0"/>
          </a:p>
        </p:txBody>
      </p:sp>
    </p:spTree>
    <p:extLst>
      <p:ext uri="{BB962C8B-B14F-4D97-AF65-F5344CB8AC3E}">
        <p14:creationId xmlns:p14="http://schemas.microsoft.com/office/powerpoint/2010/main" val="2976365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b="1" dirty="0" smtClean="0">
                <a:solidFill>
                  <a:srgbClr val="7030A0"/>
                </a:solidFill>
              </a:rPr>
              <a:t>最基本的一些关于图像在计算机中表示的知识：</a:t>
            </a:r>
            <a:r>
              <a:rPr lang="en-US" altLang="zh-CN" sz="1800" b="1" dirty="0" smtClean="0">
                <a:solidFill>
                  <a:srgbClr val="7030A0"/>
                </a:solidFill>
              </a:rPr>
              <a:t> </a:t>
            </a:r>
          </a:p>
          <a:p>
            <a:pPr marL="800100" lvl="1" indent="-342900" algn="l">
              <a:buFont typeface="+mj-lt"/>
              <a:buAutoNum type="arabicPeriod" startAt="4"/>
            </a:pPr>
            <a:r>
              <a:rPr lang="en-US" altLang="zh-CN" sz="1800" dirty="0" smtClean="0"/>
              <a:t>RGB</a:t>
            </a:r>
            <a:r>
              <a:rPr lang="zh-CN" altLang="en-US" sz="1800" dirty="0" smtClean="0"/>
              <a:t>颜色模型的基本原理：</a:t>
            </a:r>
            <a:r>
              <a:rPr lang="en-US" altLang="zh-CN" sz="1800" dirty="0" smtClean="0"/>
              <a:t>CRT</a:t>
            </a:r>
            <a:r>
              <a:rPr lang="zh-CN" altLang="en-US" sz="1800" dirty="0" smtClean="0"/>
              <a:t>显示系统中，彩色阴极射线管使用</a:t>
            </a:r>
            <a:r>
              <a:rPr lang="en-US" altLang="zh-CN" sz="1800" dirty="0" smtClean="0"/>
              <a:t>R</a:t>
            </a:r>
            <a:r>
              <a:rPr lang="zh-CN" altLang="en-US" sz="1800" dirty="0" smtClean="0"/>
              <a:t>、</a:t>
            </a:r>
            <a:r>
              <a:rPr lang="en-US" altLang="zh-CN" sz="1800" dirty="0" smtClean="0"/>
              <a:t>G</a:t>
            </a:r>
            <a:r>
              <a:rPr lang="zh-CN" altLang="en-US" sz="1800" dirty="0" smtClean="0"/>
              <a:t>、</a:t>
            </a:r>
            <a:r>
              <a:rPr lang="en-US" altLang="zh-CN" sz="1800" dirty="0" smtClean="0"/>
              <a:t>B</a:t>
            </a:r>
            <a:r>
              <a:rPr lang="zh-CN" altLang="en-US" sz="1800" dirty="0" smtClean="0"/>
              <a:t>数值来条电子枪发射电子，分别激活荧光屏上的</a:t>
            </a:r>
            <a:r>
              <a:rPr lang="en-US" altLang="zh-CN" sz="1800" dirty="0" smtClean="0"/>
              <a:t>R</a:t>
            </a:r>
            <a:r>
              <a:rPr lang="zh-CN" altLang="en-US" sz="1800" dirty="0" smtClean="0"/>
              <a:t>、</a:t>
            </a:r>
            <a:r>
              <a:rPr lang="en-US" altLang="zh-CN" sz="1800" dirty="0" smtClean="0"/>
              <a:t>G</a:t>
            </a:r>
            <a:r>
              <a:rPr lang="zh-CN" altLang="en-US" sz="1800" dirty="0" smtClean="0"/>
              <a:t>、</a:t>
            </a:r>
            <a:r>
              <a:rPr lang="en-US" altLang="zh-CN" sz="1800" dirty="0" smtClean="0"/>
              <a:t>B</a:t>
            </a:r>
            <a:r>
              <a:rPr lang="zh-CN" altLang="en-US" sz="1800" dirty="0" smtClean="0"/>
              <a:t>这</a:t>
            </a:r>
            <a:r>
              <a:rPr lang="en-US" altLang="zh-CN" sz="1800" dirty="0" smtClean="0"/>
              <a:t>3</a:t>
            </a:r>
            <a:r>
              <a:rPr lang="zh-CN" altLang="en-US" sz="1800" dirty="0" smtClean="0"/>
              <a:t>种颜色的荧光粉以发出不同亮度的光线，这些光线叠加混合后会产生各种颜色。</a:t>
            </a:r>
            <a:r>
              <a:rPr lang="en-US" altLang="zh-CN" sz="1800" dirty="0" smtClean="0"/>
              <a:t>RGB</a:t>
            </a:r>
            <a:r>
              <a:rPr lang="zh-CN" altLang="en-US" sz="1800" dirty="0" smtClean="0"/>
              <a:t>颜色系统之所以能够表示颜色或色彩，归根结底是因为人眼中的锥状细胞和棒状细胞对红色、蓝色和绿色特别敏感。</a:t>
            </a:r>
            <a:endParaRPr lang="en-US" altLang="zh-CN" sz="1800" dirty="0" smtClean="0"/>
          </a:p>
          <a:p>
            <a:pPr marL="800100" lvl="1" indent="-342900" algn="l">
              <a:buFont typeface="+mj-lt"/>
              <a:buAutoNum type="arabicPeriod" startAt="4"/>
            </a:pPr>
            <a:r>
              <a:rPr lang="en-US" altLang="zh-CN" sz="1800" dirty="0" smtClean="0"/>
              <a:t>RGB </a:t>
            </a:r>
            <a:r>
              <a:rPr lang="zh-CN" altLang="en-US" sz="1800" dirty="0" smtClean="0"/>
              <a:t>颜色模型对应笛卡尔坐标系中的一个立方体，</a:t>
            </a:r>
            <a:endParaRPr lang="en-US" altLang="zh-CN" sz="1800" dirty="0" smtClean="0"/>
          </a:p>
          <a:p>
            <a:pPr lvl="1" algn="l"/>
            <a:r>
              <a:rPr lang="en-US" altLang="zh-CN" sz="1800" dirty="0" smtClean="0"/>
              <a:t>R</a:t>
            </a:r>
            <a:r>
              <a:rPr lang="zh-CN" altLang="en-US" sz="1800" dirty="0" smtClean="0"/>
              <a:t>、</a:t>
            </a:r>
            <a:r>
              <a:rPr lang="en-US" altLang="zh-CN" sz="1800" dirty="0" smtClean="0"/>
              <a:t>G</a:t>
            </a:r>
            <a:r>
              <a:rPr lang="zh-CN" altLang="en-US" sz="1800" dirty="0" smtClean="0"/>
              <a:t>、</a:t>
            </a:r>
            <a:r>
              <a:rPr lang="en-US" altLang="zh-CN" sz="1800" dirty="0" smtClean="0"/>
              <a:t>B</a:t>
            </a:r>
            <a:r>
              <a:rPr lang="zh-CN" altLang="en-US" sz="1800" dirty="0" smtClean="0"/>
              <a:t>分别代表</a:t>
            </a:r>
            <a:r>
              <a:rPr lang="en-US" altLang="zh-CN" sz="1800" dirty="0" smtClean="0"/>
              <a:t>3</a:t>
            </a:r>
            <a:r>
              <a:rPr lang="zh-CN" altLang="en-US" sz="1800" dirty="0" smtClean="0"/>
              <a:t>个坐标轴， 如下图所示。坐标原</a:t>
            </a:r>
            <a:endParaRPr lang="en-US" altLang="zh-CN" sz="1800" dirty="0" smtClean="0"/>
          </a:p>
          <a:p>
            <a:pPr lvl="1" algn="l"/>
            <a:r>
              <a:rPr lang="zh-CN" altLang="en-US" sz="1800" dirty="0" smtClean="0"/>
              <a:t>点</a:t>
            </a:r>
            <a:r>
              <a:rPr lang="en-US" altLang="zh-CN" sz="1800" dirty="0" smtClean="0"/>
              <a:t>(0,0,0) </a:t>
            </a:r>
            <a:r>
              <a:rPr lang="zh-CN" altLang="en-US" sz="1800" dirty="0" smtClean="0"/>
              <a:t>对应</a:t>
            </a:r>
            <a:r>
              <a:rPr lang="en-US" altLang="zh-CN" sz="1800" dirty="0" smtClean="0"/>
              <a:t>(</a:t>
            </a:r>
            <a:r>
              <a:rPr lang="zh-CN" altLang="en-US" sz="1800" dirty="0" smtClean="0"/>
              <a:t>纯</a:t>
            </a:r>
            <a:r>
              <a:rPr lang="en-US" altLang="zh-CN" sz="1800" dirty="0" smtClean="0"/>
              <a:t>)</a:t>
            </a:r>
            <a:r>
              <a:rPr lang="zh-CN" altLang="en-US" sz="1800" dirty="0"/>
              <a:t>黑</a:t>
            </a:r>
            <a:r>
              <a:rPr lang="zh-CN" altLang="en-US" sz="1800" dirty="0" smtClean="0"/>
              <a:t>色</a:t>
            </a:r>
            <a:r>
              <a:rPr lang="en-US" altLang="zh-CN" sz="1800" dirty="0" smtClean="0"/>
              <a:t>, </a:t>
            </a:r>
            <a:r>
              <a:rPr lang="zh-CN" altLang="en-US" sz="1800" dirty="0" smtClean="0"/>
              <a:t>当</a:t>
            </a:r>
            <a:r>
              <a:rPr lang="en-US" altLang="zh-CN" sz="1800" dirty="0"/>
              <a:t>R</a:t>
            </a:r>
            <a:r>
              <a:rPr lang="zh-CN" altLang="en-US" sz="1800" dirty="0"/>
              <a:t>、</a:t>
            </a:r>
            <a:r>
              <a:rPr lang="en-US" altLang="zh-CN" sz="1800" dirty="0"/>
              <a:t>G</a:t>
            </a:r>
            <a:r>
              <a:rPr lang="zh-CN" altLang="en-US" sz="1800" dirty="0"/>
              <a:t>、</a:t>
            </a:r>
            <a:r>
              <a:rPr lang="en-US" altLang="zh-CN" sz="1800" dirty="0" smtClean="0"/>
              <a:t>B</a:t>
            </a:r>
            <a:r>
              <a:rPr lang="zh-CN" altLang="en-US" sz="1800" dirty="0" smtClean="0"/>
              <a:t>都取值域最大值</a:t>
            </a:r>
            <a:r>
              <a:rPr lang="en-US" altLang="zh-CN" sz="1800" dirty="0" smtClean="0"/>
              <a:t>255</a:t>
            </a:r>
          </a:p>
          <a:p>
            <a:pPr lvl="1" algn="l"/>
            <a:r>
              <a:rPr lang="zh-CN" altLang="en-US" sz="1800" dirty="0" smtClean="0"/>
              <a:t>时，其代表的是白色。立方体空间</a:t>
            </a:r>
            <a:r>
              <a:rPr lang="en-US" altLang="zh-CN" sz="1800" dirty="0" smtClean="0"/>
              <a:t>(</a:t>
            </a:r>
            <a:r>
              <a:rPr lang="zh-CN" altLang="en-US" sz="1800" dirty="0" smtClean="0"/>
              <a:t>颜色空间</a:t>
            </a:r>
            <a:r>
              <a:rPr lang="en-US" altLang="zh-CN" sz="1800" dirty="0" smtClean="0"/>
              <a:t>)</a:t>
            </a:r>
            <a:r>
              <a:rPr lang="zh-CN" altLang="en-US" sz="1800" dirty="0" smtClean="0"/>
              <a:t>中的其它</a:t>
            </a:r>
            <a:endParaRPr lang="en-US" altLang="zh-CN" sz="1800" dirty="0" smtClean="0"/>
          </a:p>
          <a:p>
            <a:pPr lvl="1" algn="l"/>
            <a:r>
              <a:rPr lang="zh-CN" altLang="en-US" sz="1800" dirty="0" smtClean="0"/>
              <a:t>每个点都对应了一种颜色。</a:t>
            </a:r>
            <a:r>
              <a:rPr lang="en-US" altLang="zh-CN" sz="1800" dirty="0" smtClean="0"/>
              <a:t>RGB</a:t>
            </a:r>
            <a:r>
              <a:rPr lang="zh-CN" altLang="en-US" sz="1800" dirty="0" smtClean="0"/>
              <a:t>是面向设备的，通常在</a:t>
            </a:r>
            <a:endParaRPr lang="en-US" altLang="zh-CN" sz="1800" dirty="0" smtClean="0"/>
          </a:p>
          <a:p>
            <a:pPr lvl="1" algn="l"/>
            <a:r>
              <a:rPr lang="zh-CN" altLang="en-US" sz="1800" dirty="0" smtClean="0"/>
              <a:t>任何一种编程语言和编译环境中，都直接提供对于</a:t>
            </a:r>
            <a:r>
              <a:rPr lang="en-US" altLang="zh-CN" sz="1800" dirty="0" smtClean="0"/>
              <a:t>RGB</a:t>
            </a:r>
          </a:p>
          <a:p>
            <a:pPr lvl="1" algn="l"/>
            <a:r>
              <a:rPr lang="zh-CN" altLang="en-US" sz="1800" dirty="0" smtClean="0"/>
              <a:t>颜色表示的支持。当</a:t>
            </a:r>
            <a:r>
              <a:rPr lang="en-US" altLang="zh-CN" sz="1800" dirty="0" smtClean="0"/>
              <a:t>3</a:t>
            </a:r>
            <a:r>
              <a:rPr lang="zh-CN" altLang="en-US" sz="1800" dirty="0" smtClean="0"/>
              <a:t>个分量的取值范围都是</a:t>
            </a:r>
            <a:r>
              <a:rPr lang="en-US" altLang="zh-CN" sz="1800" dirty="0" smtClean="0"/>
              <a:t>0~255</a:t>
            </a:r>
            <a:r>
              <a:rPr lang="zh-CN" altLang="en-US" sz="1800" dirty="0" smtClean="0"/>
              <a:t>中</a:t>
            </a:r>
            <a:endParaRPr lang="en-US" altLang="zh-CN" sz="1800" dirty="0" smtClean="0"/>
          </a:p>
          <a:p>
            <a:pPr lvl="1" algn="l"/>
            <a:r>
              <a:rPr lang="zh-CN" altLang="en-US" sz="1800" dirty="0" smtClean="0"/>
              <a:t>的整数时，一共可以表示</a:t>
            </a:r>
            <a:r>
              <a:rPr lang="en-US" altLang="zh-CN" sz="1800" dirty="0" smtClean="0"/>
              <a:t>16777216</a:t>
            </a:r>
            <a:r>
              <a:rPr lang="zh-CN" altLang="en-US" sz="1800" dirty="0" smtClean="0"/>
              <a:t>种颜色。</a:t>
            </a:r>
            <a:endParaRPr lang="en-US" altLang="zh-CN" sz="18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pic>
        <p:nvPicPr>
          <p:cNvPr id="21" name="图片 2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249160" y="2864559"/>
            <a:ext cx="3642360" cy="3288250"/>
          </a:xfrm>
          <a:prstGeom prst="rect">
            <a:avLst/>
          </a:prstGeom>
          <a:noFill/>
          <a:effectLst/>
        </p:spPr>
      </p:pic>
    </p:spTree>
    <p:extLst>
      <p:ext uri="{BB962C8B-B14F-4D97-AF65-F5344CB8AC3E}">
        <p14:creationId xmlns:p14="http://schemas.microsoft.com/office/powerpoint/2010/main" val="1662293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C0AB3B-A9E7-7E66-E4F6-980E72ACA9AE}"/>
              </a:ext>
            </a:extLst>
          </p:cNvPr>
          <p:cNvSpPr>
            <a:spLocks noGrp="1"/>
          </p:cNvSpPr>
          <p:nvPr>
            <p:ph type="title"/>
          </p:nvPr>
        </p:nvSpPr>
        <p:spPr>
          <a:xfrm>
            <a:off x="630587" y="1690160"/>
            <a:ext cx="2621095" cy="1086908"/>
          </a:xfrm>
        </p:spPr>
        <p:txBody>
          <a:bodyPr/>
          <a:lstStyle/>
          <a:p>
            <a:r>
              <a:rPr lang="zh-CN" altLang="en-US" dirty="0"/>
              <a:t>第一章</a:t>
            </a:r>
          </a:p>
        </p:txBody>
      </p:sp>
      <p:sp>
        <p:nvSpPr>
          <p:cNvPr id="4" name="文本框 3"/>
          <p:cNvSpPr txBox="1"/>
          <p:nvPr/>
        </p:nvSpPr>
        <p:spPr>
          <a:xfrm>
            <a:off x="5943600" y="2423125"/>
            <a:ext cx="3434080" cy="923330"/>
          </a:xfrm>
          <a:prstGeom prst="rect">
            <a:avLst/>
          </a:prstGeom>
          <a:noFill/>
        </p:spPr>
        <p:txBody>
          <a:bodyPr wrap="square" rtlCol="0">
            <a:spAutoFit/>
          </a:bodyPr>
          <a:lstStyle/>
          <a:p>
            <a:pPr algn="ctr"/>
            <a:r>
              <a:rPr lang="zh-CN" altLang="en-US" sz="5400" dirty="0" smtClean="0">
                <a:solidFill>
                  <a:srgbClr val="7030A0"/>
                </a:solidFill>
              </a:rPr>
              <a:t>绪   论</a:t>
            </a:r>
            <a:endParaRPr lang="zh-CN" altLang="en-US" sz="5400" dirty="0">
              <a:solidFill>
                <a:srgbClr val="7030A0"/>
              </a:solidFill>
            </a:endParaRPr>
          </a:p>
        </p:txBody>
      </p:sp>
    </p:spTree>
    <p:extLst>
      <p:ext uri="{BB962C8B-B14F-4D97-AF65-F5344CB8AC3E}">
        <p14:creationId xmlns:p14="http://schemas.microsoft.com/office/powerpoint/2010/main" val="10856759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b="1" dirty="0" smtClean="0">
                <a:solidFill>
                  <a:srgbClr val="7030A0"/>
                </a:solidFill>
              </a:rPr>
              <a:t>最基本的一些关于图像在计算机中表示的知识：</a:t>
            </a:r>
            <a:r>
              <a:rPr lang="en-US" altLang="zh-CN" sz="1800" b="1" dirty="0" smtClean="0">
                <a:solidFill>
                  <a:srgbClr val="7030A0"/>
                </a:solidFill>
              </a:rPr>
              <a:t> </a:t>
            </a:r>
          </a:p>
          <a:p>
            <a:pPr marL="800100" lvl="1" indent="-342900" algn="l">
              <a:buFont typeface="+mj-lt"/>
              <a:buAutoNum type="arabicPeriod" startAt="5"/>
            </a:pPr>
            <a:r>
              <a:rPr lang="en-US" altLang="zh-CN" sz="1800" dirty="0" smtClean="0">
                <a:solidFill>
                  <a:schemeClr val="bg1">
                    <a:lumMod val="50000"/>
                  </a:schemeClr>
                </a:solidFill>
              </a:rPr>
              <a:t>RGB </a:t>
            </a:r>
            <a:r>
              <a:rPr lang="zh-CN" altLang="en-US" sz="1800" dirty="0" smtClean="0">
                <a:solidFill>
                  <a:schemeClr val="bg1">
                    <a:lumMod val="50000"/>
                  </a:schemeClr>
                </a:solidFill>
              </a:rPr>
              <a:t>颜色模型对应笛卡尔坐标系中的一个立方体，</a:t>
            </a:r>
            <a:endParaRPr lang="en-US" altLang="zh-CN" sz="1800" dirty="0" smtClean="0">
              <a:solidFill>
                <a:schemeClr val="bg1">
                  <a:lumMod val="50000"/>
                </a:schemeClr>
              </a:solidFill>
            </a:endParaRPr>
          </a:p>
          <a:p>
            <a:pPr lvl="1" algn="l"/>
            <a:r>
              <a:rPr lang="en-US" altLang="zh-CN" sz="1800" dirty="0" smtClean="0">
                <a:solidFill>
                  <a:schemeClr val="bg1">
                    <a:lumMod val="50000"/>
                  </a:schemeClr>
                </a:solidFill>
              </a:rPr>
              <a:t>R</a:t>
            </a:r>
            <a:r>
              <a:rPr lang="zh-CN" altLang="en-US" sz="1800" dirty="0" smtClean="0">
                <a:solidFill>
                  <a:schemeClr val="bg1">
                    <a:lumMod val="50000"/>
                  </a:schemeClr>
                </a:solidFill>
              </a:rPr>
              <a:t>、</a:t>
            </a:r>
            <a:r>
              <a:rPr lang="en-US" altLang="zh-CN" sz="1800" dirty="0" smtClean="0">
                <a:solidFill>
                  <a:schemeClr val="bg1">
                    <a:lumMod val="50000"/>
                  </a:schemeClr>
                </a:solidFill>
              </a:rPr>
              <a:t>G</a:t>
            </a:r>
            <a:r>
              <a:rPr lang="zh-CN" altLang="en-US" sz="1800" dirty="0" smtClean="0">
                <a:solidFill>
                  <a:schemeClr val="bg1">
                    <a:lumMod val="50000"/>
                  </a:schemeClr>
                </a:solidFill>
              </a:rPr>
              <a:t>、</a:t>
            </a:r>
            <a:r>
              <a:rPr lang="en-US" altLang="zh-CN" sz="1800" dirty="0" smtClean="0">
                <a:solidFill>
                  <a:schemeClr val="bg1">
                    <a:lumMod val="50000"/>
                  </a:schemeClr>
                </a:solidFill>
              </a:rPr>
              <a:t>B</a:t>
            </a:r>
            <a:r>
              <a:rPr lang="zh-CN" altLang="en-US" sz="1800" dirty="0" smtClean="0">
                <a:solidFill>
                  <a:schemeClr val="bg1">
                    <a:lumMod val="50000"/>
                  </a:schemeClr>
                </a:solidFill>
              </a:rPr>
              <a:t>分别代表</a:t>
            </a:r>
            <a:r>
              <a:rPr lang="en-US" altLang="zh-CN" sz="1800" dirty="0" smtClean="0">
                <a:solidFill>
                  <a:schemeClr val="bg1">
                    <a:lumMod val="50000"/>
                  </a:schemeClr>
                </a:solidFill>
              </a:rPr>
              <a:t>3</a:t>
            </a:r>
            <a:r>
              <a:rPr lang="zh-CN" altLang="en-US" sz="1800" dirty="0" smtClean="0">
                <a:solidFill>
                  <a:schemeClr val="bg1">
                    <a:lumMod val="50000"/>
                  </a:schemeClr>
                </a:solidFill>
              </a:rPr>
              <a:t>个坐标轴， 如下图所示。坐标原</a:t>
            </a:r>
            <a:endParaRPr lang="en-US" altLang="zh-CN" sz="1800" dirty="0" smtClean="0">
              <a:solidFill>
                <a:schemeClr val="bg1">
                  <a:lumMod val="50000"/>
                </a:schemeClr>
              </a:solidFill>
            </a:endParaRPr>
          </a:p>
          <a:p>
            <a:pPr lvl="1" algn="l"/>
            <a:r>
              <a:rPr lang="zh-CN" altLang="en-US" sz="1800" dirty="0" smtClean="0">
                <a:solidFill>
                  <a:schemeClr val="bg1">
                    <a:lumMod val="50000"/>
                  </a:schemeClr>
                </a:solidFill>
              </a:rPr>
              <a:t>点</a:t>
            </a:r>
            <a:r>
              <a:rPr lang="en-US" altLang="zh-CN" sz="1800" dirty="0" smtClean="0">
                <a:solidFill>
                  <a:schemeClr val="bg1">
                    <a:lumMod val="50000"/>
                  </a:schemeClr>
                </a:solidFill>
              </a:rPr>
              <a:t>(0,0,0) </a:t>
            </a:r>
            <a:r>
              <a:rPr lang="zh-CN" altLang="en-US" sz="1800" dirty="0" smtClean="0">
                <a:solidFill>
                  <a:schemeClr val="bg1">
                    <a:lumMod val="50000"/>
                  </a:schemeClr>
                </a:solidFill>
              </a:rPr>
              <a:t>对应</a:t>
            </a:r>
            <a:r>
              <a:rPr lang="en-US" altLang="zh-CN" sz="1800" dirty="0" smtClean="0">
                <a:solidFill>
                  <a:schemeClr val="bg1">
                    <a:lumMod val="50000"/>
                  </a:schemeClr>
                </a:solidFill>
              </a:rPr>
              <a:t>(</a:t>
            </a:r>
            <a:r>
              <a:rPr lang="zh-CN" altLang="en-US" sz="1800" dirty="0" smtClean="0">
                <a:solidFill>
                  <a:schemeClr val="bg1">
                    <a:lumMod val="50000"/>
                  </a:schemeClr>
                </a:solidFill>
              </a:rPr>
              <a:t>纯</a:t>
            </a:r>
            <a:r>
              <a:rPr lang="en-US" altLang="zh-CN" sz="1800" dirty="0" smtClean="0">
                <a:solidFill>
                  <a:schemeClr val="bg1">
                    <a:lumMod val="50000"/>
                  </a:schemeClr>
                </a:solidFill>
              </a:rPr>
              <a:t>)</a:t>
            </a:r>
            <a:r>
              <a:rPr lang="zh-CN" altLang="en-US" sz="1800" dirty="0">
                <a:solidFill>
                  <a:schemeClr val="bg1">
                    <a:lumMod val="50000"/>
                  </a:schemeClr>
                </a:solidFill>
              </a:rPr>
              <a:t>黑</a:t>
            </a:r>
            <a:r>
              <a:rPr lang="zh-CN" altLang="en-US" sz="1800" dirty="0" smtClean="0">
                <a:solidFill>
                  <a:schemeClr val="bg1">
                    <a:lumMod val="50000"/>
                  </a:schemeClr>
                </a:solidFill>
              </a:rPr>
              <a:t>色</a:t>
            </a:r>
            <a:r>
              <a:rPr lang="en-US" altLang="zh-CN" sz="1800" dirty="0" smtClean="0">
                <a:solidFill>
                  <a:schemeClr val="bg1">
                    <a:lumMod val="50000"/>
                  </a:schemeClr>
                </a:solidFill>
              </a:rPr>
              <a:t>, </a:t>
            </a:r>
            <a:r>
              <a:rPr lang="zh-CN" altLang="en-US" sz="1800" dirty="0" smtClean="0">
                <a:solidFill>
                  <a:schemeClr val="bg1">
                    <a:lumMod val="50000"/>
                  </a:schemeClr>
                </a:solidFill>
              </a:rPr>
              <a:t>当</a:t>
            </a:r>
            <a:r>
              <a:rPr lang="en-US" altLang="zh-CN" sz="1800" dirty="0">
                <a:solidFill>
                  <a:schemeClr val="bg1">
                    <a:lumMod val="50000"/>
                  </a:schemeClr>
                </a:solidFill>
              </a:rPr>
              <a:t>R</a:t>
            </a:r>
            <a:r>
              <a:rPr lang="zh-CN" altLang="en-US" sz="1800" dirty="0">
                <a:solidFill>
                  <a:schemeClr val="bg1">
                    <a:lumMod val="50000"/>
                  </a:schemeClr>
                </a:solidFill>
              </a:rPr>
              <a:t>、</a:t>
            </a:r>
            <a:r>
              <a:rPr lang="en-US" altLang="zh-CN" sz="1800" dirty="0">
                <a:solidFill>
                  <a:schemeClr val="bg1">
                    <a:lumMod val="50000"/>
                  </a:schemeClr>
                </a:solidFill>
              </a:rPr>
              <a:t>G</a:t>
            </a:r>
            <a:r>
              <a:rPr lang="zh-CN" altLang="en-US" sz="1800" dirty="0">
                <a:solidFill>
                  <a:schemeClr val="bg1">
                    <a:lumMod val="50000"/>
                  </a:schemeClr>
                </a:solidFill>
              </a:rPr>
              <a:t>、</a:t>
            </a:r>
            <a:r>
              <a:rPr lang="en-US" altLang="zh-CN" sz="1800" dirty="0" smtClean="0">
                <a:solidFill>
                  <a:schemeClr val="bg1">
                    <a:lumMod val="50000"/>
                  </a:schemeClr>
                </a:solidFill>
              </a:rPr>
              <a:t>B</a:t>
            </a:r>
            <a:r>
              <a:rPr lang="zh-CN" altLang="en-US" sz="1800" dirty="0" smtClean="0">
                <a:solidFill>
                  <a:schemeClr val="bg1">
                    <a:lumMod val="50000"/>
                  </a:schemeClr>
                </a:solidFill>
              </a:rPr>
              <a:t>都取值域最大值</a:t>
            </a:r>
            <a:r>
              <a:rPr lang="en-US" altLang="zh-CN" sz="1800" dirty="0" smtClean="0">
                <a:solidFill>
                  <a:schemeClr val="bg1">
                    <a:lumMod val="50000"/>
                  </a:schemeClr>
                </a:solidFill>
              </a:rPr>
              <a:t>255</a:t>
            </a:r>
          </a:p>
          <a:p>
            <a:pPr lvl="1" algn="l"/>
            <a:r>
              <a:rPr lang="zh-CN" altLang="en-US" sz="1800" dirty="0" smtClean="0">
                <a:solidFill>
                  <a:schemeClr val="bg1">
                    <a:lumMod val="50000"/>
                  </a:schemeClr>
                </a:solidFill>
              </a:rPr>
              <a:t>时，其代表的是白色。立方体空间</a:t>
            </a:r>
            <a:r>
              <a:rPr lang="en-US" altLang="zh-CN" sz="1800" dirty="0" smtClean="0">
                <a:solidFill>
                  <a:schemeClr val="bg1">
                    <a:lumMod val="50000"/>
                  </a:schemeClr>
                </a:solidFill>
              </a:rPr>
              <a:t>(</a:t>
            </a:r>
            <a:r>
              <a:rPr lang="zh-CN" altLang="en-US" sz="1800" dirty="0" smtClean="0">
                <a:solidFill>
                  <a:schemeClr val="bg1">
                    <a:lumMod val="50000"/>
                  </a:schemeClr>
                </a:solidFill>
              </a:rPr>
              <a:t>颜色空间</a:t>
            </a:r>
            <a:r>
              <a:rPr lang="en-US" altLang="zh-CN" sz="1800" dirty="0" smtClean="0">
                <a:solidFill>
                  <a:schemeClr val="bg1">
                    <a:lumMod val="50000"/>
                  </a:schemeClr>
                </a:solidFill>
              </a:rPr>
              <a:t>)</a:t>
            </a:r>
            <a:r>
              <a:rPr lang="zh-CN" altLang="en-US" sz="1800" dirty="0" smtClean="0">
                <a:solidFill>
                  <a:schemeClr val="bg1">
                    <a:lumMod val="50000"/>
                  </a:schemeClr>
                </a:solidFill>
              </a:rPr>
              <a:t>中的其它</a:t>
            </a:r>
            <a:endParaRPr lang="en-US" altLang="zh-CN" sz="1800" dirty="0" smtClean="0">
              <a:solidFill>
                <a:schemeClr val="bg1">
                  <a:lumMod val="50000"/>
                </a:schemeClr>
              </a:solidFill>
            </a:endParaRPr>
          </a:p>
          <a:p>
            <a:pPr lvl="1" algn="l"/>
            <a:r>
              <a:rPr lang="zh-CN" altLang="en-US" sz="1800" dirty="0" smtClean="0">
                <a:solidFill>
                  <a:schemeClr val="bg1">
                    <a:lumMod val="50000"/>
                  </a:schemeClr>
                </a:solidFill>
              </a:rPr>
              <a:t>每个点都对应了一种颜色。</a:t>
            </a:r>
            <a:r>
              <a:rPr lang="en-US" altLang="zh-CN" sz="1800" dirty="0" smtClean="0">
                <a:solidFill>
                  <a:schemeClr val="bg1">
                    <a:lumMod val="50000"/>
                  </a:schemeClr>
                </a:solidFill>
              </a:rPr>
              <a:t>RGB</a:t>
            </a:r>
            <a:r>
              <a:rPr lang="zh-CN" altLang="en-US" sz="1800" dirty="0" smtClean="0">
                <a:solidFill>
                  <a:schemeClr val="bg1">
                    <a:lumMod val="50000"/>
                  </a:schemeClr>
                </a:solidFill>
              </a:rPr>
              <a:t>是面向设备的，通常在</a:t>
            </a:r>
            <a:endParaRPr lang="en-US" altLang="zh-CN" sz="1800" dirty="0" smtClean="0">
              <a:solidFill>
                <a:schemeClr val="bg1">
                  <a:lumMod val="50000"/>
                </a:schemeClr>
              </a:solidFill>
            </a:endParaRPr>
          </a:p>
          <a:p>
            <a:pPr lvl="1" algn="l"/>
            <a:r>
              <a:rPr lang="zh-CN" altLang="en-US" sz="1800" dirty="0" smtClean="0">
                <a:solidFill>
                  <a:schemeClr val="bg1">
                    <a:lumMod val="50000"/>
                  </a:schemeClr>
                </a:solidFill>
              </a:rPr>
              <a:t>任何一种编程语言和编译环境中，都直接提供对于</a:t>
            </a:r>
            <a:r>
              <a:rPr lang="en-US" altLang="zh-CN" sz="1800" dirty="0" smtClean="0">
                <a:solidFill>
                  <a:schemeClr val="bg1">
                    <a:lumMod val="50000"/>
                  </a:schemeClr>
                </a:solidFill>
              </a:rPr>
              <a:t>RGB</a:t>
            </a:r>
          </a:p>
          <a:p>
            <a:pPr lvl="1" algn="l"/>
            <a:r>
              <a:rPr lang="zh-CN" altLang="en-US" sz="1800" dirty="0" smtClean="0">
                <a:solidFill>
                  <a:schemeClr val="bg1">
                    <a:lumMod val="50000"/>
                  </a:schemeClr>
                </a:solidFill>
              </a:rPr>
              <a:t>颜色表示的支持。当</a:t>
            </a:r>
            <a:r>
              <a:rPr lang="en-US" altLang="zh-CN" sz="1800" dirty="0" smtClean="0">
                <a:solidFill>
                  <a:schemeClr val="bg1">
                    <a:lumMod val="50000"/>
                  </a:schemeClr>
                </a:solidFill>
              </a:rPr>
              <a:t>3</a:t>
            </a:r>
            <a:r>
              <a:rPr lang="zh-CN" altLang="en-US" sz="1800" dirty="0" smtClean="0">
                <a:solidFill>
                  <a:schemeClr val="bg1">
                    <a:lumMod val="50000"/>
                  </a:schemeClr>
                </a:solidFill>
              </a:rPr>
              <a:t>个分量的取值范围都是</a:t>
            </a:r>
            <a:r>
              <a:rPr lang="en-US" altLang="zh-CN" sz="1800" dirty="0" smtClean="0">
                <a:solidFill>
                  <a:schemeClr val="bg1">
                    <a:lumMod val="50000"/>
                  </a:schemeClr>
                </a:solidFill>
              </a:rPr>
              <a:t>0~255</a:t>
            </a:r>
            <a:r>
              <a:rPr lang="zh-CN" altLang="en-US" sz="1800" dirty="0" smtClean="0">
                <a:solidFill>
                  <a:schemeClr val="bg1">
                    <a:lumMod val="50000"/>
                  </a:schemeClr>
                </a:solidFill>
              </a:rPr>
              <a:t>中</a:t>
            </a:r>
            <a:endParaRPr lang="en-US" altLang="zh-CN" sz="1800" dirty="0" smtClean="0">
              <a:solidFill>
                <a:schemeClr val="bg1">
                  <a:lumMod val="50000"/>
                </a:schemeClr>
              </a:solidFill>
            </a:endParaRPr>
          </a:p>
          <a:p>
            <a:pPr lvl="1" algn="l"/>
            <a:r>
              <a:rPr lang="zh-CN" altLang="en-US" sz="1800" dirty="0" smtClean="0">
                <a:solidFill>
                  <a:schemeClr val="bg1">
                    <a:lumMod val="50000"/>
                  </a:schemeClr>
                </a:solidFill>
              </a:rPr>
              <a:t>的整数时，一共可以表示</a:t>
            </a:r>
            <a:r>
              <a:rPr lang="en-US" altLang="zh-CN" sz="1800" dirty="0" smtClean="0">
                <a:solidFill>
                  <a:schemeClr val="bg1">
                    <a:lumMod val="50000"/>
                  </a:schemeClr>
                </a:solidFill>
              </a:rPr>
              <a:t>16777216</a:t>
            </a:r>
            <a:r>
              <a:rPr lang="zh-CN" altLang="en-US" sz="1800" dirty="0" smtClean="0">
                <a:solidFill>
                  <a:schemeClr val="bg1">
                    <a:lumMod val="50000"/>
                  </a:schemeClr>
                </a:solidFill>
              </a:rPr>
              <a:t>种颜色。</a:t>
            </a:r>
            <a:endParaRPr lang="en-US" altLang="zh-CN" sz="1800" dirty="0" smtClean="0">
              <a:solidFill>
                <a:schemeClr val="bg1">
                  <a:lumMod val="50000"/>
                </a:schemeClr>
              </a:solidFill>
            </a:endParaRPr>
          </a:p>
          <a:p>
            <a:pPr lvl="1" algn="l"/>
            <a:r>
              <a:rPr lang="zh-CN" altLang="en-US" sz="1800" dirty="0" smtClean="0"/>
              <a:t>根据基本的几何知识，图</a:t>
            </a:r>
            <a:r>
              <a:rPr lang="en-US" altLang="zh-CN" sz="1800" dirty="0" smtClean="0"/>
              <a:t>1-10</a:t>
            </a:r>
            <a:r>
              <a:rPr lang="zh-CN" altLang="en-US" sz="1800" dirty="0" smtClean="0"/>
              <a:t>中对角线上的所有点对应的</a:t>
            </a:r>
            <a:r>
              <a:rPr lang="en-US" altLang="zh-CN" sz="1800" dirty="0" smtClean="0"/>
              <a:t>R</a:t>
            </a:r>
            <a:r>
              <a:rPr lang="zh-CN" altLang="en-US" sz="1800" dirty="0" smtClean="0"/>
              <a:t>、</a:t>
            </a:r>
            <a:r>
              <a:rPr lang="en-US" altLang="zh-CN" sz="1800" dirty="0" smtClean="0"/>
              <a:t>G</a:t>
            </a:r>
            <a:r>
              <a:rPr lang="zh-CN" altLang="en-US" sz="1800" dirty="0" smtClean="0"/>
              <a:t>、</a:t>
            </a:r>
            <a:r>
              <a:rPr lang="en-US" altLang="zh-CN" sz="1800" dirty="0" smtClean="0"/>
              <a:t>B</a:t>
            </a:r>
            <a:r>
              <a:rPr lang="zh-CN" altLang="en-US" sz="1800" dirty="0" smtClean="0"/>
              <a:t>取值都是一样的，他们所代表颜色都是介于白、灰、黑之间的，如果用这些值来显示图像，我们得到的就是灰度图像，而非二值黑白图像，当然也不是彩色图像。</a:t>
            </a:r>
            <a:endParaRPr lang="en-US" altLang="zh-CN" sz="18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pic>
        <p:nvPicPr>
          <p:cNvPr id="21" name="图片 20"/>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7360920" y="863039"/>
            <a:ext cx="3642360" cy="3288250"/>
          </a:xfrm>
          <a:prstGeom prst="rect">
            <a:avLst/>
          </a:prstGeom>
          <a:noFill/>
          <a:effectLst/>
        </p:spPr>
      </p:pic>
    </p:spTree>
    <p:extLst>
      <p:ext uri="{BB962C8B-B14F-4D97-AF65-F5344CB8AC3E}">
        <p14:creationId xmlns:p14="http://schemas.microsoft.com/office/powerpoint/2010/main" val="3619304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b="1" dirty="0" smtClean="0">
                    <a:solidFill>
                      <a:srgbClr val="7030A0"/>
                    </a:solidFill>
                  </a:rPr>
                  <a:t>最基本的一些关于图像在计算机中表示的知识：</a:t>
                </a:r>
                <a:r>
                  <a:rPr lang="en-US" altLang="zh-CN" sz="1800" b="1" dirty="0" smtClean="0">
                    <a:solidFill>
                      <a:srgbClr val="7030A0"/>
                    </a:solidFill>
                  </a:rPr>
                  <a:t> </a:t>
                </a:r>
              </a:p>
              <a:p>
                <a:pPr marL="800100" lvl="1" indent="-342900" algn="l">
                  <a:buFont typeface="+mj-lt"/>
                  <a:buAutoNum type="arabicPeriod" startAt="6"/>
                </a:pPr>
                <a:r>
                  <a:rPr lang="en-US" altLang="zh-CN" sz="1800" dirty="0" err="1" smtClean="0"/>
                  <a:t>Matlab</a:t>
                </a:r>
                <a:r>
                  <a:rPr lang="en-US" altLang="zh-CN" sz="1800" dirty="0" smtClean="0"/>
                  <a:t> </a:t>
                </a:r>
                <a:r>
                  <a:rPr lang="zh-CN" altLang="en-US" sz="1800" dirty="0" smtClean="0"/>
                  <a:t>中，数值一般都采用双精度</a:t>
                </a:r>
                <a:r>
                  <a:rPr lang="en-US" altLang="zh-CN" sz="1800" dirty="0" smtClean="0"/>
                  <a:t>double</a:t>
                </a:r>
                <a:r>
                  <a:rPr lang="zh-CN" altLang="en-US" sz="1800" dirty="0" smtClean="0"/>
                  <a:t>型</a:t>
                </a:r>
                <a:r>
                  <a:rPr lang="en-US" altLang="zh-CN" sz="1800" dirty="0" smtClean="0"/>
                  <a:t>(64</a:t>
                </a:r>
                <a:r>
                  <a:rPr lang="zh-CN" altLang="en-US" sz="1800" dirty="0" smtClean="0"/>
                  <a:t>位</a:t>
                </a:r>
                <a:r>
                  <a:rPr lang="en-US" altLang="zh-CN" sz="1800" dirty="0" smtClean="0"/>
                  <a:t>)</a:t>
                </a:r>
                <a:r>
                  <a:rPr lang="zh-CN" altLang="en-US" sz="1800" dirty="0" smtClean="0"/>
                  <a:t>，出于节省存储空间的考虑，</a:t>
                </a:r>
                <a:r>
                  <a:rPr lang="en-US" altLang="zh-CN" sz="1800" dirty="0" err="1" smtClean="0"/>
                  <a:t>Matlab</a:t>
                </a:r>
                <a:r>
                  <a:rPr lang="zh-CN" altLang="en-US" sz="1800" dirty="0" smtClean="0"/>
                  <a:t>为图像提供了特殊的数据类型</a:t>
                </a:r>
                <a:r>
                  <a:rPr lang="en-US" altLang="zh-CN" sz="1800" dirty="0" smtClean="0"/>
                  <a:t>uint8(8</a:t>
                </a:r>
                <a:r>
                  <a:rPr lang="zh-CN" altLang="en-US" sz="1800" dirty="0" smtClean="0"/>
                  <a:t>位无符号整数类型</a:t>
                </a:r>
                <a:r>
                  <a:rPr lang="en-US" altLang="zh-CN" sz="1800" dirty="0" smtClean="0"/>
                  <a:t>)</a:t>
                </a:r>
                <a:r>
                  <a:rPr lang="zh-CN" altLang="en-US" sz="1800" dirty="0" smtClean="0"/>
                  <a:t>，以此来存储的图像称为</a:t>
                </a:r>
                <a:r>
                  <a:rPr lang="en-US" altLang="zh-CN" sz="1800" u="sng" dirty="0" smtClean="0">
                    <a:solidFill>
                      <a:srgbClr val="7030A0"/>
                    </a:solidFill>
                  </a:rPr>
                  <a:t>8</a:t>
                </a:r>
                <a:r>
                  <a:rPr lang="zh-CN" altLang="en-US" sz="1800" u="sng" dirty="0" smtClean="0">
                    <a:solidFill>
                      <a:srgbClr val="7030A0"/>
                    </a:solidFill>
                  </a:rPr>
                  <a:t>位型图像</a:t>
                </a:r>
                <a:r>
                  <a:rPr lang="zh-CN" altLang="en-US" sz="1800" dirty="0" smtClean="0"/>
                  <a:t>。</a:t>
                </a:r>
                <a:r>
                  <a:rPr lang="en-US" altLang="zh-CN" sz="1800" dirty="0" err="1" smtClean="0"/>
                  <a:t>Matlab</a:t>
                </a:r>
                <a:r>
                  <a:rPr lang="zh-CN" altLang="en-US" sz="1800" dirty="0" smtClean="0"/>
                  <a:t>中的图像类型包括灰度图像，</a:t>
                </a:r>
                <a:r>
                  <a:rPr lang="en-US" altLang="zh-CN" sz="1800" dirty="0" smtClean="0"/>
                  <a:t>RGB</a:t>
                </a:r>
                <a:r>
                  <a:rPr lang="zh-CN" altLang="en-US" sz="1800" dirty="0" smtClean="0"/>
                  <a:t>图像、二值图像和索引图像</a:t>
                </a:r>
                <a:r>
                  <a:rPr lang="en-US" altLang="zh-CN" sz="1800" dirty="0" smtClean="0"/>
                  <a:t>4</a:t>
                </a:r>
                <a:r>
                  <a:rPr lang="zh-CN" altLang="en-US" sz="1800" dirty="0" smtClean="0"/>
                  <a:t>种：</a:t>
                </a:r>
                <a:endParaRPr lang="en-US" altLang="zh-CN" sz="1800" dirty="0" smtClean="0"/>
              </a:p>
              <a:p>
                <a:pPr marL="1257300" lvl="2" indent="-342900" algn="l">
                  <a:buFont typeface="Wingdings" panose="05000000000000000000" pitchFamily="2" charset="2"/>
                  <a:buChar char="l"/>
                </a:pPr>
                <a:r>
                  <a:rPr lang="zh-CN" altLang="en-US" sz="1600" dirty="0" smtClean="0"/>
                  <a:t>灰度图像：</a:t>
                </a:r>
                <a:r>
                  <a:rPr lang="en-US" altLang="zh-CN" sz="1600" dirty="0" smtClean="0"/>
                  <a:t>0~255</a:t>
                </a:r>
                <a:r>
                  <a:rPr lang="zh-CN" altLang="en-US" sz="1600" dirty="0" smtClean="0"/>
                  <a:t>，</a:t>
                </a:r>
                <a:r>
                  <a:rPr lang="en-US" altLang="zh-CN" sz="1600" dirty="0" err="1" smtClean="0"/>
                  <a:t>Matlab</a:t>
                </a:r>
                <a:r>
                  <a:rPr lang="zh-CN" altLang="en-US" sz="1600" dirty="0" smtClean="0"/>
                  <a:t>把灰度图像存储为一个数据矩阵，矩阵中元素值的大小代表了矩阵元素所对应像素的灰度值。矩阵中的元素数值类型既可以是</a:t>
                </a:r>
                <a:r>
                  <a:rPr lang="en-US" altLang="zh-CN" sz="1600" dirty="0" smtClean="0"/>
                  <a:t>double</a:t>
                </a:r>
                <a:r>
                  <a:rPr lang="zh-CN" altLang="en-US" sz="1600" dirty="0" smtClean="0"/>
                  <a:t>型，也可以是 </a:t>
                </a:r>
                <a:r>
                  <a:rPr lang="en-US" altLang="zh-CN" sz="1600" dirty="0" err="1" smtClean="0"/>
                  <a:t>uint</a:t>
                </a:r>
                <a:r>
                  <a:rPr lang="en-US" altLang="zh-CN" sz="1600" dirty="0" smtClean="0"/>
                  <a:t> </a:t>
                </a:r>
                <a:r>
                  <a:rPr lang="zh-CN" altLang="en-US" sz="1600" dirty="0" smtClean="0"/>
                  <a:t>型。</a:t>
                </a:r>
                <a:endParaRPr lang="en-US" altLang="zh-CN" sz="1600" dirty="0" smtClean="0"/>
              </a:p>
              <a:p>
                <a:pPr marL="1257300" lvl="2" indent="-342900" algn="l">
                  <a:buFont typeface="Wingdings" panose="05000000000000000000" pitchFamily="2" charset="2"/>
                  <a:buChar char="l"/>
                </a:pPr>
                <a:r>
                  <a:rPr lang="en-US" altLang="zh-CN" sz="1600" dirty="0" smtClean="0"/>
                  <a:t>RGB</a:t>
                </a:r>
                <a:r>
                  <a:rPr lang="zh-CN" altLang="en-US" sz="1600" dirty="0" smtClean="0"/>
                  <a:t>图像也就是真彩色图像，它分别以红、绿、蓝</a:t>
                </a:r>
                <a:r>
                  <a:rPr lang="en-US" altLang="zh-CN" sz="1600" dirty="0" smtClean="0"/>
                  <a:t>3</a:t>
                </a:r>
                <a:r>
                  <a:rPr lang="zh-CN" altLang="en-US" sz="1600" dirty="0" smtClean="0"/>
                  <a:t>个亮度值为一组，代表每个像素的颜色。这些亮度值直接存储在图像数组矩阵中，图像数组矩阵大小尺寸为</a:t>
                </a:r>
                <a14:m>
                  <m:oMath xmlns:m="http://schemas.openxmlformats.org/officeDocument/2006/math">
                    <m:r>
                      <a:rPr lang="en-US" altLang="zh-CN" sz="1600" i="1">
                        <a:latin typeface="Cambria Math" panose="02040503050406030204" pitchFamily="18" charset="0"/>
                      </a:rPr>
                      <m:t>𝑚</m:t>
                    </m:r>
                    <m:r>
                      <a:rPr lang="en-US" altLang="zh-CN" sz="1600" i="1">
                        <a:latin typeface="Cambria Math" panose="02040503050406030204" pitchFamily="18" charset="0"/>
                      </a:rPr>
                      <m:t> </m:t>
                    </m:r>
                  </m:oMath>
                </a14:m>
                <a:r>
                  <a:rPr lang="en-US" altLang="zh-CN" sz="1600" dirty="0"/>
                  <a:t>× </a:t>
                </a:r>
                <a14:m>
                  <m:oMath xmlns:m="http://schemas.openxmlformats.org/officeDocument/2006/math">
                    <m:r>
                      <a:rPr lang="en-US" altLang="zh-CN" sz="1600" i="1">
                        <a:latin typeface="Cambria Math" panose="02040503050406030204" pitchFamily="18" charset="0"/>
                      </a:rPr>
                      <m:t>𝑛</m:t>
                    </m:r>
                  </m:oMath>
                </a14:m>
                <a:r>
                  <a:rPr lang="zh-CN" altLang="en-US" sz="1600" dirty="0"/>
                  <a:t> </a:t>
                </a:r>
                <a:r>
                  <a:rPr lang="en-US" altLang="zh-CN" sz="1600" dirty="0"/>
                  <a:t>× </a:t>
                </a:r>
                <a:r>
                  <a:rPr lang="en-US" altLang="zh-CN" sz="1600" dirty="0" smtClean="0">
                    <a:solidFill>
                      <a:srgbClr val="7030A0"/>
                    </a:solidFill>
                  </a:rPr>
                  <a:t>3</a:t>
                </a:r>
                <a:r>
                  <a:rPr lang="zh-CN" altLang="en-US" sz="1600" dirty="0" smtClean="0"/>
                  <a:t>，</a:t>
                </a:r>
                <a:r>
                  <a:rPr lang="zh-CN" altLang="en-US" sz="1600" dirty="0"/>
                  <a:t>其中</a:t>
                </a:r>
                <a14:m>
                  <m:oMath xmlns:m="http://schemas.openxmlformats.org/officeDocument/2006/math">
                    <m:r>
                      <a:rPr lang="en-US" altLang="zh-CN" sz="1600" i="1">
                        <a:latin typeface="Cambria Math" panose="02040503050406030204" pitchFamily="18" charset="0"/>
                      </a:rPr>
                      <m:t>𝑚</m:t>
                    </m:r>
                    <m:r>
                      <a:rPr lang="en-US" altLang="zh-CN" sz="1600" i="1">
                        <a:latin typeface="Cambria Math" panose="02040503050406030204" pitchFamily="18" charset="0"/>
                      </a:rPr>
                      <m:t> </m:t>
                    </m:r>
                    <m:r>
                      <a:rPr lang="zh-CN" altLang="en-US" sz="1600" i="1" smtClean="0">
                        <a:latin typeface="Cambria Math" panose="02040503050406030204" pitchFamily="18" charset="0"/>
                      </a:rPr>
                      <m:t>，</m:t>
                    </m:r>
                    <m:r>
                      <a:rPr lang="en-US" altLang="zh-CN" sz="1600" i="1">
                        <a:latin typeface="Cambria Math" panose="02040503050406030204" pitchFamily="18" charset="0"/>
                      </a:rPr>
                      <m:t>𝑛</m:t>
                    </m:r>
                    <m:r>
                      <a:rPr lang="en-US" altLang="zh-CN" sz="1600" b="0" i="1" smtClean="0">
                        <a:latin typeface="Cambria Math" panose="02040503050406030204" pitchFamily="18" charset="0"/>
                      </a:rPr>
                      <m:t> </m:t>
                    </m:r>
                    <m:r>
                      <a:rPr lang="zh-CN" altLang="en-US" sz="1600" i="1">
                        <a:latin typeface="Cambria Math" panose="02040503050406030204" pitchFamily="18" charset="0"/>
                      </a:rPr>
                      <m:t>分别</m:t>
                    </m:r>
                  </m:oMath>
                </a14:m>
                <a:r>
                  <a:rPr lang="zh-CN" altLang="en-US" sz="1600" dirty="0" smtClean="0"/>
                  <a:t>表示图像像素的行列数，</a:t>
                </a:r>
                <a:r>
                  <a:rPr lang="en-US" altLang="zh-CN" sz="1600" dirty="0" smtClean="0"/>
                  <a:t>3</a:t>
                </a:r>
                <a:r>
                  <a:rPr lang="zh-CN" altLang="en-US" sz="1600" dirty="0" smtClean="0"/>
                  <a:t>则分别对应</a:t>
                </a:r>
                <a:r>
                  <a:rPr lang="en-US" altLang="zh-CN" sz="1600" dirty="0" smtClean="0"/>
                  <a:t>R</a:t>
                </a:r>
                <a:r>
                  <a:rPr lang="zh-CN" altLang="en-US" sz="1600" dirty="0" smtClean="0"/>
                  <a:t>、</a:t>
                </a:r>
                <a:r>
                  <a:rPr lang="en-US" altLang="zh-CN" sz="1600" dirty="0" smtClean="0"/>
                  <a:t>G</a:t>
                </a:r>
                <a:r>
                  <a:rPr lang="zh-CN" altLang="en-US" sz="1600" dirty="0" smtClean="0"/>
                  <a:t>、</a:t>
                </a:r>
                <a:r>
                  <a:rPr lang="en-US" altLang="zh-CN" sz="1600" dirty="0" smtClean="0"/>
                  <a:t>B 3</a:t>
                </a:r>
                <a:r>
                  <a:rPr lang="zh-CN" altLang="en-US" sz="1600" dirty="0" smtClean="0"/>
                  <a:t>个分量。</a:t>
                </a:r>
                <a:r>
                  <a:rPr lang="en-US" altLang="zh-CN" sz="1600" dirty="0" err="1" smtClean="0"/>
                  <a:t>Matlab</a:t>
                </a:r>
                <a:r>
                  <a:rPr lang="zh-CN" altLang="en-US" sz="1600" dirty="0" smtClean="0"/>
                  <a:t>中的真彩色图像矩阵既可以是</a:t>
                </a:r>
                <a:r>
                  <a:rPr lang="en-US" altLang="zh-CN" sz="1600" dirty="0" smtClean="0"/>
                  <a:t>double</a:t>
                </a:r>
                <a:r>
                  <a:rPr lang="zh-CN" altLang="en-US" sz="1600" dirty="0" smtClean="0"/>
                  <a:t>型数据，也可以是</a:t>
                </a:r>
                <a:r>
                  <a:rPr lang="en-US" altLang="zh-CN" sz="1600" dirty="0" smtClean="0"/>
                  <a:t>uint8</a:t>
                </a:r>
                <a:r>
                  <a:rPr lang="zh-CN" altLang="en-US" sz="1600" dirty="0" smtClean="0"/>
                  <a:t>类型。在真彩色图像的</a:t>
                </a:r>
                <a:r>
                  <a:rPr lang="en-US" altLang="zh-CN" sz="1600" dirty="0" smtClean="0"/>
                  <a:t>double</a:t>
                </a:r>
                <a:r>
                  <a:rPr lang="zh-CN" altLang="en-US" sz="1600" dirty="0" smtClean="0"/>
                  <a:t>数组中，每一种颜色都用</a:t>
                </a:r>
                <a:r>
                  <a:rPr lang="en-US" altLang="zh-CN" sz="1600" dirty="0" smtClean="0"/>
                  <a:t>0~1</a:t>
                </a:r>
                <a:r>
                  <a:rPr lang="zh-CN" altLang="en-US" sz="1600" dirty="0" smtClean="0"/>
                  <a:t>之间的数值来表示。例如</a:t>
                </a:r>
                <a:r>
                  <a:rPr lang="en-US" altLang="zh-CN" sz="1600" dirty="0" smtClean="0"/>
                  <a:t>(0,0,0)</a:t>
                </a:r>
                <a:r>
                  <a:rPr lang="zh-CN" altLang="en-US" sz="1600" dirty="0" smtClean="0"/>
                  <a:t>的颜色值对应黑色，而</a:t>
                </a:r>
                <a:r>
                  <a:rPr lang="en-US" altLang="zh-CN" sz="1600" dirty="0" smtClean="0"/>
                  <a:t>(1,1,1) </a:t>
                </a:r>
                <a:r>
                  <a:rPr lang="zh-CN" altLang="en-US" sz="1600" dirty="0" smtClean="0"/>
                  <a:t>对应白色。每个像素的</a:t>
                </a:r>
                <a:r>
                  <a:rPr lang="en-US" altLang="zh-CN" sz="1600" dirty="0" smtClean="0"/>
                  <a:t>3</a:t>
                </a:r>
                <a:r>
                  <a:rPr lang="zh-CN" altLang="en-US" sz="1600" dirty="0" smtClean="0"/>
                  <a:t>个颜色值都保存在矩阵的第</a:t>
                </a:r>
                <a:r>
                  <a:rPr lang="en-US" altLang="zh-CN" sz="1600" dirty="0" smtClean="0">
                    <a:solidFill>
                      <a:srgbClr val="7030A0"/>
                    </a:solidFill>
                  </a:rPr>
                  <a:t>3</a:t>
                </a:r>
                <a:r>
                  <a:rPr lang="zh-CN" altLang="en-US" sz="1600" dirty="0" smtClean="0"/>
                  <a:t>个维度中。例如，像素</a:t>
                </a:r>
                <a:r>
                  <a:rPr lang="en-US" altLang="zh-CN" sz="1600" dirty="0" smtClean="0"/>
                  <a:t>(m=20, n=10) </a:t>
                </a:r>
                <a:r>
                  <a:rPr lang="zh-CN" altLang="en-US" sz="1600" dirty="0" smtClean="0"/>
                  <a:t>的红、绿、蓝颜色值分别保存在坐标 </a:t>
                </a:r>
                <a:r>
                  <a:rPr lang="en-US" altLang="zh-CN" sz="1600" dirty="0" smtClean="0"/>
                  <a:t>(20, 10, 1), </a:t>
                </a:r>
                <a:r>
                  <a:rPr lang="en-US" altLang="zh-CN" sz="1600" dirty="0"/>
                  <a:t>(20, 10, </a:t>
                </a:r>
                <a:r>
                  <a:rPr lang="en-US" altLang="zh-CN" sz="1600" dirty="0" smtClean="0"/>
                  <a:t>2), </a:t>
                </a:r>
                <a:r>
                  <a:rPr lang="en-US" altLang="zh-CN" sz="1600" dirty="0"/>
                  <a:t>(20, 10, </a:t>
                </a:r>
                <a:r>
                  <a:rPr lang="en-US" altLang="zh-CN" sz="1600" dirty="0" smtClean="0"/>
                  <a:t>3) </a:t>
                </a:r>
                <a:r>
                  <a:rPr lang="zh-CN" altLang="en-US" sz="1600" dirty="0" smtClean="0"/>
                  <a:t>所代表的</a:t>
                </a:r>
                <a:r>
                  <a:rPr lang="en-US" altLang="zh-CN" sz="1600" dirty="0" smtClean="0"/>
                  <a:t>3</a:t>
                </a:r>
                <a:r>
                  <a:rPr lang="zh-CN" altLang="en-US" sz="1600" dirty="0" smtClean="0"/>
                  <a:t>个元素中</a:t>
                </a:r>
                <a:r>
                  <a:rPr lang="zh-CN" altLang="en-US" sz="1600" dirty="0"/>
                  <a:t>。</a:t>
                </a:r>
                <a:r>
                  <a:rPr lang="en-US" altLang="zh-CN" sz="1600" dirty="0" smtClean="0"/>
                  <a:t> </a:t>
                </a:r>
                <a:r>
                  <a:rPr lang="zh-CN" altLang="en-US" sz="1600" dirty="0" smtClean="0"/>
                  <a:t> </a:t>
                </a:r>
                <a:endParaRPr lang="en-US" altLang="zh-CN" sz="1600" dirty="0" smtClean="0"/>
              </a:p>
              <a:p>
                <a:pPr marL="1257300" lvl="2" indent="-342900" algn="l">
                  <a:buFont typeface="Wingdings" panose="05000000000000000000" pitchFamily="2" charset="2"/>
                  <a:buChar char="l"/>
                </a:pPr>
                <a:r>
                  <a:rPr lang="zh-CN" altLang="en-US" sz="1600" dirty="0"/>
                  <a:t>二</a:t>
                </a:r>
                <a:r>
                  <a:rPr lang="zh-CN" altLang="en-US" sz="1600" dirty="0" smtClean="0"/>
                  <a:t>值图像：可以采用</a:t>
                </a:r>
                <a:r>
                  <a:rPr lang="en-US" altLang="zh-CN" sz="1600" dirty="0" smtClean="0"/>
                  <a:t>uint8 </a:t>
                </a:r>
                <a:r>
                  <a:rPr lang="zh-CN" altLang="en-US" sz="1600" dirty="0" smtClean="0"/>
                  <a:t>或 </a:t>
                </a:r>
                <a:r>
                  <a:rPr lang="en-US" altLang="zh-CN" sz="1600" dirty="0" smtClean="0"/>
                  <a:t>double</a:t>
                </a:r>
                <a:r>
                  <a:rPr lang="zh-CN" altLang="en-US" sz="1600" dirty="0" smtClean="0"/>
                  <a:t>型来存储。</a:t>
                </a:r>
                <a:endParaRPr lang="en-US" altLang="zh-CN" sz="1600" dirty="0" smtClean="0"/>
              </a:p>
              <a:p>
                <a:pPr lvl="2" algn="l"/>
                <a:endParaRPr lang="en-US" altLang="zh-CN" sz="1600" dirty="0"/>
              </a:p>
              <a:p>
                <a:pPr marL="1257300" lvl="2" indent="-342900" algn="l">
                  <a:buFont typeface="Wingdings" panose="05000000000000000000" pitchFamily="2" charset="2"/>
                  <a:buChar char="l"/>
                </a:pPr>
                <a:endParaRPr lang="en-US" altLang="zh-CN" sz="1600" dirty="0"/>
              </a:p>
              <a:p>
                <a:pPr marL="1257300" lvl="2" indent="-342900" algn="l">
                  <a:buFont typeface="Wingdings" panose="05000000000000000000" pitchFamily="2" charset="2"/>
                  <a:buChar char="l"/>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mc:Choice>
        <mc:Fallback>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300480" y="1534160"/>
                <a:ext cx="9144000" cy="4673600"/>
              </a:xfrm>
              <a:blipFill>
                <a:blip r:embed="rId2"/>
                <a:stretch>
                  <a:fillRect l="-533" t="-1436"/>
                </a:stretch>
              </a:blipFill>
            </p:spPr>
            <p:txBody>
              <a:bodyPr/>
              <a:lstStyle/>
              <a:p>
                <a:r>
                  <a:rPr lang="zh-CN" altLang="en-US">
                    <a:noFill/>
                  </a:rPr>
                  <a:t> </a:t>
                </a:r>
              </a:p>
            </p:txBody>
          </p:sp>
        </mc:Fallback>
      </mc:AlternateContent>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spTree>
    <p:extLst>
      <p:ext uri="{BB962C8B-B14F-4D97-AF65-F5344CB8AC3E}">
        <p14:creationId xmlns:p14="http://schemas.microsoft.com/office/powerpoint/2010/main" val="2574566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b="1" dirty="0" smtClean="0">
                <a:solidFill>
                  <a:srgbClr val="7030A0"/>
                </a:solidFill>
              </a:rPr>
              <a:t>最基本的一些关于图像在计算机中表示的知识：</a:t>
            </a:r>
            <a:r>
              <a:rPr lang="en-US" altLang="zh-CN" sz="1800" b="1" dirty="0" smtClean="0">
                <a:solidFill>
                  <a:srgbClr val="7030A0"/>
                </a:solidFill>
              </a:rPr>
              <a:t> </a:t>
            </a:r>
          </a:p>
          <a:p>
            <a:pPr marL="800100" lvl="1" indent="-342900" algn="l">
              <a:buFont typeface="+mj-lt"/>
              <a:buAutoNum type="arabicPeriod" startAt="6"/>
            </a:pPr>
            <a:r>
              <a:rPr lang="en-US" altLang="zh-CN" sz="1800" dirty="0" err="1" smtClean="0">
                <a:solidFill>
                  <a:schemeClr val="bg1">
                    <a:lumMod val="50000"/>
                  </a:schemeClr>
                </a:solidFill>
              </a:rPr>
              <a:t>Matlab</a:t>
            </a:r>
            <a:r>
              <a:rPr lang="en-US" altLang="zh-CN" sz="1800" dirty="0" smtClean="0">
                <a:solidFill>
                  <a:schemeClr val="bg1">
                    <a:lumMod val="50000"/>
                  </a:schemeClr>
                </a:solidFill>
              </a:rPr>
              <a:t> </a:t>
            </a:r>
            <a:r>
              <a:rPr lang="zh-CN" altLang="en-US" sz="1800" dirty="0" smtClean="0">
                <a:solidFill>
                  <a:schemeClr val="bg1">
                    <a:lumMod val="50000"/>
                  </a:schemeClr>
                </a:solidFill>
              </a:rPr>
              <a:t>中，数值一般都采用双精度</a:t>
            </a:r>
            <a:r>
              <a:rPr lang="en-US" altLang="zh-CN" sz="1800" dirty="0" smtClean="0">
                <a:solidFill>
                  <a:schemeClr val="bg1">
                    <a:lumMod val="50000"/>
                  </a:schemeClr>
                </a:solidFill>
              </a:rPr>
              <a:t>double</a:t>
            </a:r>
            <a:r>
              <a:rPr lang="zh-CN" altLang="en-US" sz="1800" dirty="0" smtClean="0">
                <a:solidFill>
                  <a:schemeClr val="bg1">
                    <a:lumMod val="50000"/>
                  </a:schemeClr>
                </a:solidFill>
              </a:rPr>
              <a:t>型</a:t>
            </a:r>
            <a:r>
              <a:rPr lang="en-US" altLang="zh-CN" sz="1800" dirty="0" smtClean="0">
                <a:solidFill>
                  <a:schemeClr val="bg1">
                    <a:lumMod val="50000"/>
                  </a:schemeClr>
                </a:solidFill>
              </a:rPr>
              <a:t>(64</a:t>
            </a:r>
            <a:r>
              <a:rPr lang="zh-CN" altLang="en-US" sz="1800" dirty="0" smtClean="0">
                <a:solidFill>
                  <a:schemeClr val="bg1">
                    <a:lumMod val="50000"/>
                  </a:schemeClr>
                </a:solidFill>
              </a:rPr>
              <a:t>位</a:t>
            </a:r>
            <a:r>
              <a:rPr lang="en-US" altLang="zh-CN" sz="1800" dirty="0" smtClean="0">
                <a:solidFill>
                  <a:schemeClr val="bg1">
                    <a:lumMod val="50000"/>
                  </a:schemeClr>
                </a:solidFill>
              </a:rPr>
              <a:t>)</a:t>
            </a:r>
            <a:r>
              <a:rPr lang="zh-CN" altLang="en-US" sz="1800" dirty="0" smtClean="0">
                <a:solidFill>
                  <a:schemeClr val="bg1">
                    <a:lumMod val="50000"/>
                  </a:schemeClr>
                </a:solidFill>
              </a:rPr>
              <a:t>，出于节省存储空间的考虑，</a:t>
            </a:r>
            <a:r>
              <a:rPr lang="en-US" altLang="zh-CN" sz="1800" dirty="0" err="1" smtClean="0">
                <a:solidFill>
                  <a:schemeClr val="bg1">
                    <a:lumMod val="50000"/>
                  </a:schemeClr>
                </a:solidFill>
              </a:rPr>
              <a:t>Matlab</a:t>
            </a:r>
            <a:r>
              <a:rPr lang="zh-CN" altLang="en-US" sz="1800" dirty="0" smtClean="0">
                <a:solidFill>
                  <a:schemeClr val="bg1">
                    <a:lumMod val="50000"/>
                  </a:schemeClr>
                </a:solidFill>
              </a:rPr>
              <a:t>为图像提供了特殊的数据类型</a:t>
            </a:r>
            <a:r>
              <a:rPr lang="en-US" altLang="zh-CN" sz="1800" dirty="0" smtClean="0">
                <a:solidFill>
                  <a:schemeClr val="bg1">
                    <a:lumMod val="50000"/>
                  </a:schemeClr>
                </a:solidFill>
              </a:rPr>
              <a:t>uint8(8</a:t>
            </a:r>
            <a:r>
              <a:rPr lang="zh-CN" altLang="en-US" sz="1800" dirty="0" smtClean="0">
                <a:solidFill>
                  <a:schemeClr val="bg1">
                    <a:lumMod val="50000"/>
                  </a:schemeClr>
                </a:solidFill>
              </a:rPr>
              <a:t>位无符号整数类型</a:t>
            </a:r>
            <a:r>
              <a:rPr lang="en-US" altLang="zh-CN" sz="1800" dirty="0" smtClean="0">
                <a:solidFill>
                  <a:schemeClr val="bg1">
                    <a:lumMod val="50000"/>
                  </a:schemeClr>
                </a:solidFill>
              </a:rPr>
              <a:t>)</a:t>
            </a:r>
            <a:r>
              <a:rPr lang="zh-CN" altLang="en-US" sz="1800" dirty="0" smtClean="0">
                <a:solidFill>
                  <a:schemeClr val="bg1">
                    <a:lumMod val="50000"/>
                  </a:schemeClr>
                </a:solidFill>
              </a:rPr>
              <a:t>，以此来存储的图像称为</a:t>
            </a:r>
            <a:r>
              <a:rPr lang="en-US" altLang="zh-CN" sz="1800" u="sng" dirty="0" smtClean="0">
                <a:solidFill>
                  <a:schemeClr val="bg1">
                    <a:lumMod val="50000"/>
                  </a:schemeClr>
                </a:solidFill>
              </a:rPr>
              <a:t>8</a:t>
            </a:r>
            <a:r>
              <a:rPr lang="zh-CN" altLang="en-US" sz="1800" u="sng" dirty="0" smtClean="0">
                <a:solidFill>
                  <a:schemeClr val="bg1">
                    <a:lumMod val="50000"/>
                  </a:schemeClr>
                </a:solidFill>
              </a:rPr>
              <a:t>位型图像</a:t>
            </a:r>
            <a:r>
              <a:rPr lang="zh-CN" altLang="en-US" sz="1800" dirty="0" smtClean="0">
                <a:solidFill>
                  <a:schemeClr val="bg1">
                    <a:lumMod val="50000"/>
                  </a:schemeClr>
                </a:solidFill>
              </a:rPr>
              <a:t>。</a:t>
            </a:r>
            <a:r>
              <a:rPr lang="en-US" altLang="zh-CN" sz="1800" dirty="0" err="1" smtClean="0">
                <a:solidFill>
                  <a:schemeClr val="bg1">
                    <a:lumMod val="50000"/>
                  </a:schemeClr>
                </a:solidFill>
              </a:rPr>
              <a:t>Matlab</a:t>
            </a:r>
            <a:r>
              <a:rPr lang="zh-CN" altLang="en-US" sz="1800" dirty="0" smtClean="0">
                <a:solidFill>
                  <a:schemeClr val="bg1">
                    <a:lumMod val="50000"/>
                  </a:schemeClr>
                </a:solidFill>
              </a:rPr>
              <a:t>中的图像类型包括灰度图像，</a:t>
            </a:r>
            <a:r>
              <a:rPr lang="en-US" altLang="zh-CN" sz="1800" dirty="0" smtClean="0">
                <a:solidFill>
                  <a:schemeClr val="bg1">
                    <a:lumMod val="50000"/>
                  </a:schemeClr>
                </a:solidFill>
              </a:rPr>
              <a:t>RGB</a:t>
            </a:r>
            <a:r>
              <a:rPr lang="zh-CN" altLang="en-US" sz="1800" dirty="0" smtClean="0">
                <a:solidFill>
                  <a:schemeClr val="bg1">
                    <a:lumMod val="50000"/>
                  </a:schemeClr>
                </a:solidFill>
              </a:rPr>
              <a:t>图像、二值图像和索引图像</a:t>
            </a:r>
            <a:r>
              <a:rPr lang="en-US" altLang="zh-CN" sz="1800" dirty="0" smtClean="0">
                <a:solidFill>
                  <a:schemeClr val="bg1">
                    <a:lumMod val="50000"/>
                  </a:schemeClr>
                </a:solidFill>
              </a:rPr>
              <a:t>4</a:t>
            </a:r>
            <a:r>
              <a:rPr lang="zh-CN" altLang="en-US" sz="1800" dirty="0" smtClean="0">
                <a:solidFill>
                  <a:schemeClr val="bg1">
                    <a:lumMod val="50000"/>
                  </a:schemeClr>
                </a:solidFill>
              </a:rPr>
              <a:t>种：</a:t>
            </a:r>
            <a:endParaRPr lang="en-US" altLang="zh-CN" sz="1600" dirty="0" smtClean="0"/>
          </a:p>
          <a:p>
            <a:pPr marL="1257300" lvl="2" indent="-342900" algn="l">
              <a:buFont typeface="Wingdings" panose="05000000000000000000" pitchFamily="2" charset="2"/>
              <a:buChar char="l"/>
            </a:pPr>
            <a:r>
              <a:rPr lang="zh-CN" altLang="en-US" sz="1600" dirty="0">
                <a:solidFill>
                  <a:schemeClr val="bg1">
                    <a:lumMod val="50000"/>
                  </a:schemeClr>
                </a:solidFill>
              </a:rPr>
              <a:t>灰度</a:t>
            </a:r>
            <a:r>
              <a:rPr lang="zh-CN" altLang="en-US" sz="1600" dirty="0" smtClean="0">
                <a:solidFill>
                  <a:schemeClr val="bg1">
                    <a:lumMod val="50000"/>
                  </a:schemeClr>
                </a:solidFill>
              </a:rPr>
              <a:t>图像</a:t>
            </a:r>
            <a:endParaRPr lang="en-US" altLang="zh-CN" sz="1600" dirty="0" smtClean="0">
              <a:solidFill>
                <a:schemeClr val="bg1">
                  <a:lumMod val="50000"/>
                </a:schemeClr>
              </a:solidFill>
            </a:endParaRPr>
          </a:p>
          <a:p>
            <a:pPr marL="1257300" lvl="2" indent="-342900" algn="l">
              <a:buFont typeface="Wingdings" panose="05000000000000000000" pitchFamily="2" charset="2"/>
              <a:buChar char="l"/>
            </a:pPr>
            <a:r>
              <a:rPr lang="en-US" altLang="zh-CN" sz="1600" dirty="0">
                <a:solidFill>
                  <a:schemeClr val="bg1">
                    <a:lumMod val="50000"/>
                  </a:schemeClr>
                </a:solidFill>
              </a:rPr>
              <a:t>RGB</a:t>
            </a:r>
            <a:r>
              <a:rPr lang="zh-CN" altLang="en-US" sz="1600" dirty="0">
                <a:solidFill>
                  <a:schemeClr val="bg1">
                    <a:lumMod val="50000"/>
                  </a:schemeClr>
                </a:solidFill>
              </a:rPr>
              <a:t>图像</a:t>
            </a:r>
            <a:endParaRPr lang="en-US" altLang="zh-CN" sz="1600" dirty="0" smtClean="0">
              <a:solidFill>
                <a:schemeClr val="bg1">
                  <a:lumMod val="50000"/>
                </a:schemeClr>
              </a:solidFill>
            </a:endParaRPr>
          </a:p>
          <a:p>
            <a:pPr marL="1257300" lvl="2" indent="-342900" algn="l">
              <a:buFont typeface="Wingdings" panose="05000000000000000000" pitchFamily="2" charset="2"/>
              <a:buChar char="l"/>
            </a:pPr>
            <a:r>
              <a:rPr lang="zh-CN" altLang="en-US" sz="1600" dirty="0" smtClean="0">
                <a:solidFill>
                  <a:schemeClr val="bg1">
                    <a:lumMod val="50000"/>
                  </a:schemeClr>
                </a:solidFill>
              </a:rPr>
              <a:t>二值图像</a:t>
            </a:r>
            <a:endParaRPr lang="en-US" altLang="zh-CN" sz="1600" dirty="0" smtClean="0">
              <a:solidFill>
                <a:schemeClr val="bg1">
                  <a:lumMod val="50000"/>
                </a:schemeClr>
              </a:solidFill>
            </a:endParaRPr>
          </a:p>
          <a:p>
            <a:pPr marL="1257300" lvl="2" indent="-342900" algn="l">
              <a:buFont typeface="Wingdings" panose="05000000000000000000" pitchFamily="2" charset="2"/>
              <a:buChar char="l"/>
            </a:pPr>
            <a:r>
              <a:rPr lang="zh-CN" altLang="en-US" sz="1600" dirty="0" smtClean="0"/>
              <a:t>索引图像：包含一个数据矩阵 </a:t>
            </a:r>
            <a:r>
              <a:rPr lang="en-US" altLang="zh-CN" sz="1600" b="1" dirty="0" smtClean="0"/>
              <a:t>X</a:t>
            </a:r>
            <a:r>
              <a:rPr lang="en-US" altLang="zh-CN" sz="1600" dirty="0" smtClean="0"/>
              <a:t> </a:t>
            </a:r>
            <a:r>
              <a:rPr lang="zh-CN" altLang="en-US" sz="1600" dirty="0" smtClean="0"/>
              <a:t>和一个颜色映射矩阵 </a:t>
            </a:r>
            <a:r>
              <a:rPr lang="en-US" altLang="zh-CN" sz="1600" b="1" dirty="0" smtClean="0"/>
              <a:t>Map</a:t>
            </a:r>
            <a:r>
              <a:rPr lang="zh-CN" altLang="en-US" sz="1600" b="1" dirty="0" smtClean="0"/>
              <a:t>。</a:t>
            </a:r>
            <a:r>
              <a:rPr lang="en-US" altLang="zh-CN" sz="1600" b="1" dirty="0" smtClean="0"/>
              <a:t>Map </a:t>
            </a:r>
            <a:r>
              <a:rPr lang="zh-CN" altLang="en-US" sz="1600" dirty="0" smtClean="0"/>
              <a:t>是一个包含</a:t>
            </a:r>
            <a:r>
              <a:rPr lang="en-US" altLang="zh-CN" sz="1600" dirty="0" smtClean="0"/>
              <a:t>3</a:t>
            </a:r>
            <a:r>
              <a:rPr lang="zh-CN" altLang="en-US" sz="1600" dirty="0" smtClean="0"/>
              <a:t>列、若干行的数据矩阵，其中每个元素都是</a:t>
            </a:r>
            <a:r>
              <a:rPr lang="en-US" altLang="zh-CN" sz="1600" dirty="0" smtClean="0"/>
              <a:t>[0,1]</a:t>
            </a:r>
            <a:r>
              <a:rPr lang="zh-CN" altLang="en-US" sz="1600" dirty="0" smtClean="0"/>
              <a:t>之间的</a:t>
            </a:r>
            <a:r>
              <a:rPr lang="en-US" altLang="zh-CN" sz="1600" dirty="0" smtClean="0"/>
              <a:t>double</a:t>
            </a:r>
            <a:r>
              <a:rPr lang="zh-CN" altLang="en-US" sz="1600" dirty="0" smtClean="0"/>
              <a:t>型数据。</a:t>
            </a:r>
            <a:r>
              <a:rPr lang="en-US" altLang="zh-CN" sz="1600" dirty="0" smtClean="0"/>
              <a:t>Map</a:t>
            </a:r>
            <a:r>
              <a:rPr lang="zh-CN" altLang="en-US" sz="1600" dirty="0" smtClean="0"/>
              <a:t>矩阵的每一行的</a:t>
            </a:r>
            <a:r>
              <a:rPr lang="en-US" altLang="zh-CN" sz="1600" dirty="0" smtClean="0"/>
              <a:t>3</a:t>
            </a:r>
            <a:r>
              <a:rPr lang="zh-CN" altLang="en-US" sz="1600" dirty="0" smtClean="0"/>
              <a:t>个</a:t>
            </a:r>
            <a:r>
              <a:rPr lang="en-US" altLang="zh-CN" sz="1600" dirty="0" smtClean="0"/>
              <a:t>double</a:t>
            </a:r>
            <a:r>
              <a:rPr lang="zh-CN" altLang="en-US" sz="1600" dirty="0" smtClean="0"/>
              <a:t>值分别为</a:t>
            </a:r>
            <a:r>
              <a:rPr lang="en-US" altLang="zh-CN" sz="1600" dirty="0" smtClean="0"/>
              <a:t>R</a:t>
            </a:r>
            <a:r>
              <a:rPr lang="zh-CN" altLang="en-US" sz="1600" dirty="0" smtClean="0"/>
              <a:t>、</a:t>
            </a:r>
            <a:r>
              <a:rPr lang="en-US" altLang="zh-CN" sz="1600" dirty="0" smtClean="0"/>
              <a:t>G</a:t>
            </a:r>
            <a:r>
              <a:rPr lang="zh-CN" altLang="en-US" sz="1600" dirty="0" smtClean="0"/>
              <a:t>、</a:t>
            </a:r>
            <a:r>
              <a:rPr lang="en-US" altLang="zh-CN" sz="1600" dirty="0" smtClean="0"/>
              <a:t>B</a:t>
            </a:r>
            <a:r>
              <a:rPr lang="zh-CN" altLang="en-US" sz="1600" dirty="0" smtClean="0"/>
              <a:t>的颜色值。颜色矩阵 </a:t>
            </a:r>
            <a:r>
              <a:rPr lang="en-US" altLang="zh-CN" sz="1600" b="1" dirty="0" smtClean="0"/>
              <a:t>Map </a:t>
            </a:r>
            <a:r>
              <a:rPr lang="zh-CN" altLang="en-US" sz="1600" dirty="0" smtClean="0"/>
              <a:t>的各个行是按照其颜色值进行排序的，这样</a:t>
            </a:r>
            <a:r>
              <a:rPr lang="en-US" altLang="zh-CN" sz="1600" dirty="0" smtClean="0"/>
              <a:t>Map</a:t>
            </a:r>
            <a:r>
              <a:rPr lang="zh-CN" altLang="en-US" sz="1600" dirty="0" smtClean="0"/>
              <a:t>中各行</a:t>
            </a:r>
            <a:r>
              <a:rPr lang="en-US" altLang="zh-CN" sz="1600" dirty="0" smtClean="0"/>
              <a:t>3</a:t>
            </a:r>
            <a:r>
              <a:rPr lang="zh-CN" altLang="en-US" sz="1600" dirty="0" smtClean="0"/>
              <a:t>维颜色数组所在的行号就成为了一个索引。因而 </a:t>
            </a:r>
            <a:r>
              <a:rPr lang="en-US" altLang="zh-CN" sz="1600" dirty="0" smtClean="0"/>
              <a:t>X </a:t>
            </a:r>
            <a:r>
              <a:rPr lang="zh-CN" altLang="en-US" sz="1600" dirty="0" smtClean="0"/>
              <a:t>中仅需要存储像素位置以及一个索引值即可。</a:t>
            </a:r>
            <a:endParaRPr lang="en-US" altLang="zh-CN" sz="1600" dirty="0" smtClean="0"/>
          </a:p>
          <a:p>
            <a:pPr lvl="2" algn="l"/>
            <a:endParaRPr lang="en-US" altLang="zh-CN" sz="1600" dirty="0"/>
          </a:p>
          <a:p>
            <a:pPr marL="1257300" lvl="2" indent="-342900" algn="l">
              <a:buFont typeface="Wingdings" panose="05000000000000000000" pitchFamily="2" charset="2"/>
              <a:buChar char="l"/>
            </a:pPr>
            <a:endParaRPr lang="en-US" altLang="zh-CN" sz="1600" dirty="0"/>
          </a:p>
          <a:p>
            <a:pPr marL="1257300" lvl="2" indent="-342900" algn="l">
              <a:buFont typeface="Wingdings" panose="05000000000000000000" pitchFamily="2" charset="2"/>
              <a:buChar char="l"/>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spTree>
    <p:extLst>
      <p:ext uri="{BB962C8B-B14F-4D97-AF65-F5344CB8AC3E}">
        <p14:creationId xmlns:p14="http://schemas.microsoft.com/office/powerpoint/2010/main" val="2787227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b="1" dirty="0" smtClean="0">
                <a:solidFill>
                  <a:srgbClr val="7030A0"/>
                </a:solidFill>
              </a:rPr>
              <a:t>最基本的一些关于图像在计算机中表示的知识：</a:t>
            </a:r>
            <a:r>
              <a:rPr lang="en-US" altLang="zh-CN" sz="1800" b="1" dirty="0" smtClean="0">
                <a:solidFill>
                  <a:srgbClr val="7030A0"/>
                </a:solidFill>
              </a:rPr>
              <a:t> </a:t>
            </a:r>
          </a:p>
          <a:p>
            <a:pPr marL="800100" lvl="1" indent="-342900" algn="l">
              <a:buFont typeface="+mj-lt"/>
              <a:buAutoNum type="arabicPeriod" startAt="7"/>
            </a:pPr>
            <a:r>
              <a:rPr lang="zh-CN" altLang="en-US" sz="1800" dirty="0" smtClean="0"/>
              <a:t>函数 </a:t>
            </a:r>
            <a:r>
              <a:rPr lang="en-US" altLang="zh-CN" sz="1800" dirty="0" smtClean="0"/>
              <a:t>image()</a:t>
            </a:r>
            <a:r>
              <a:rPr lang="zh-CN" altLang="en-US" sz="1800" dirty="0" smtClean="0"/>
              <a:t>可以直接显示</a:t>
            </a:r>
            <a:r>
              <a:rPr lang="en-US" altLang="zh-CN" sz="1800" dirty="0" smtClean="0"/>
              <a:t>8</a:t>
            </a:r>
            <a:r>
              <a:rPr lang="zh-CN" altLang="en-US" sz="1800" dirty="0" smtClean="0"/>
              <a:t>位图像，但</a:t>
            </a:r>
            <a:r>
              <a:rPr lang="en-US" altLang="zh-CN" sz="1800" dirty="0" smtClean="0"/>
              <a:t>8</a:t>
            </a:r>
            <a:r>
              <a:rPr lang="zh-CN" altLang="en-US" sz="1800" dirty="0" smtClean="0"/>
              <a:t>位型数据和</a:t>
            </a:r>
            <a:r>
              <a:rPr lang="en-US" altLang="zh-CN" sz="1800" dirty="0" smtClean="0"/>
              <a:t>double</a:t>
            </a:r>
            <a:r>
              <a:rPr lang="zh-CN" altLang="en-US" sz="1800" dirty="0" smtClean="0"/>
              <a:t>型数据在</a:t>
            </a:r>
            <a:r>
              <a:rPr lang="en-US" altLang="zh-CN" sz="1800" dirty="0" smtClean="0"/>
              <a:t>image()</a:t>
            </a:r>
            <a:r>
              <a:rPr lang="zh-CN" altLang="en-US" sz="1800" dirty="0" smtClean="0"/>
              <a:t>中的意义是不同的。</a:t>
            </a:r>
            <a:endParaRPr lang="en-US" altLang="zh-CN" sz="1800" dirty="0" smtClean="0"/>
          </a:p>
          <a:p>
            <a:pPr marL="1257300" lvl="2" indent="-342900" algn="l">
              <a:buFont typeface="Arial" panose="020B0604020202020204" pitchFamily="34" charset="0"/>
              <a:buChar char="•"/>
            </a:pPr>
            <a:r>
              <a:rPr lang="zh-CN" altLang="en-US" sz="1600" dirty="0" smtClean="0"/>
              <a:t>对于索引图像，数据矩阵</a:t>
            </a:r>
            <a:r>
              <a:rPr lang="en-US" altLang="zh-CN" sz="1600" dirty="0" smtClean="0"/>
              <a:t>X</a:t>
            </a:r>
            <a:r>
              <a:rPr lang="zh-CN" altLang="en-US" sz="1600" dirty="0" smtClean="0"/>
              <a:t>中的数值给出的是具体某个像素的颜色字</a:t>
            </a:r>
            <a:r>
              <a:rPr lang="en-US" altLang="zh-CN" sz="1600" dirty="0" smtClean="0"/>
              <a:t>Map</a:t>
            </a:r>
            <a:r>
              <a:rPr lang="zh-CN" altLang="en-US" sz="1600" dirty="0" smtClean="0"/>
              <a:t>中的行数，当</a:t>
            </a:r>
            <a:r>
              <a:rPr lang="en-US" altLang="zh-CN" sz="1600" dirty="0" smtClean="0"/>
              <a:t>X</a:t>
            </a:r>
            <a:r>
              <a:rPr lang="zh-CN" altLang="en-US" sz="1600" dirty="0" smtClean="0"/>
              <a:t>中的某个像素的数值为</a:t>
            </a:r>
            <a:r>
              <a:rPr lang="en-US" altLang="zh-CN" sz="1600" dirty="0" smtClean="0"/>
              <a:t>0</a:t>
            </a:r>
            <a:r>
              <a:rPr lang="zh-CN" altLang="en-US" sz="1600" dirty="0" smtClean="0"/>
              <a:t>时，表示使用</a:t>
            </a:r>
            <a:r>
              <a:rPr lang="en-US" altLang="zh-CN" sz="1600" dirty="0" smtClean="0"/>
              <a:t>Map</a:t>
            </a:r>
            <a:r>
              <a:rPr lang="zh-CN" altLang="en-US" sz="1600" dirty="0" smtClean="0"/>
              <a:t>中第</a:t>
            </a:r>
            <a:r>
              <a:rPr lang="en-US" altLang="zh-CN" sz="1600" dirty="0" smtClean="0"/>
              <a:t>1</a:t>
            </a:r>
            <a:r>
              <a:rPr lang="zh-CN" altLang="en-US" sz="1600" dirty="0" smtClean="0"/>
              <a:t>行的</a:t>
            </a:r>
            <a:r>
              <a:rPr lang="en-US" altLang="zh-CN" sz="1600" dirty="0" smtClean="0"/>
              <a:t>3</a:t>
            </a:r>
            <a:r>
              <a:rPr lang="zh-CN" altLang="en-US" sz="1600" dirty="0" smtClean="0"/>
              <a:t>维颜色来绘制该像素，此时</a:t>
            </a:r>
            <a:r>
              <a:rPr lang="en-US" altLang="zh-CN" sz="1600" dirty="0" smtClean="0"/>
              <a:t>double</a:t>
            </a:r>
            <a:r>
              <a:rPr lang="zh-CN" altLang="en-US" sz="1600" dirty="0" smtClean="0"/>
              <a:t>型和</a:t>
            </a:r>
            <a:r>
              <a:rPr lang="en-US" altLang="zh-CN" sz="1600" dirty="0" smtClean="0"/>
              <a:t>unit8</a:t>
            </a:r>
            <a:r>
              <a:rPr lang="zh-CN" altLang="en-US" sz="1600" dirty="0" smtClean="0"/>
              <a:t>型在显示时并无差异，只是有个值域起点是</a:t>
            </a:r>
            <a:r>
              <a:rPr lang="en-US" altLang="zh-CN" sz="1600" dirty="0" smtClean="0"/>
              <a:t>0</a:t>
            </a:r>
            <a:r>
              <a:rPr lang="zh-CN" altLang="en-US" sz="1600" dirty="0" smtClean="0"/>
              <a:t>，还是</a:t>
            </a:r>
            <a:r>
              <a:rPr lang="en-US" altLang="zh-CN" sz="1600" dirty="0" smtClean="0"/>
              <a:t>1</a:t>
            </a:r>
            <a:r>
              <a:rPr lang="zh-CN" altLang="en-US" sz="1600" dirty="0" smtClean="0"/>
              <a:t>的差别。</a:t>
            </a:r>
            <a:endParaRPr lang="en-US" altLang="zh-CN" sz="1600" dirty="0" smtClean="0"/>
          </a:p>
          <a:p>
            <a:pPr marL="1257300" lvl="2" indent="-342900" algn="l">
              <a:buFont typeface="Arial" panose="020B0604020202020204" pitchFamily="34" charset="0"/>
              <a:buChar char="•"/>
            </a:pPr>
            <a:endParaRPr lang="en-US" altLang="zh-CN" sz="1600" dirty="0" smtClean="0"/>
          </a:p>
          <a:p>
            <a:pPr marL="1257300" lvl="2" indent="-342900" algn="l">
              <a:buFont typeface="Arial" panose="020B0604020202020204" pitchFamily="34" charset="0"/>
              <a:buChar char="•"/>
            </a:pPr>
            <a:r>
              <a:rPr lang="zh-CN" altLang="en-US" sz="1600" dirty="0" smtClean="0"/>
              <a:t>对于灰度图像，</a:t>
            </a:r>
            <a:r>
              <a:rPr lang="en-US" altLang="zh-CN" sz="1600" dirty="0" smtClean="0"/>
              <a:t>uint8</a:t>
            </a:r>
            <a:r>
              <a:rPr lang="zh-CN" altLang="en-US" sz="1600" dirty="0" smtClean="0"/>
              <a:t>取值范围是</a:t>
            </a:r>
            <a:r>
              <a:rPr lang="en-US" altLang="zh-CN" sz="1600" dirty="0" smtClean="0"/>
              <a:t>[0,255], double</a:t>
            </a:r>
            <a:r>
              <a:rPr lang="zh-CN" altLang="en-US" sz="1600" dirty="0" smtClean="0"/>
              <a:t>型取值范围是</a:t>
            </a:r>
            <a:r>
              <a:rPr lang="en-US" altLang="zh-CN" sz="1600" dirty="0" smtClean="0"/>
              <a:t>[0,1]</a:t>
            </a:r>
            <a:r>
              <a:rPr lang="zh-CN" altLang="en-US" sz="1600" dirty="0" smtClean="0"/>
              <a:t>。二者需要进行如下转化</a:t>
            </a:r>
            <a:r>
              <a:rPr lang="en-US" altLang="zh-CN" sz="1600" dirty="0" smtClean="0"/>
              <a:t>: </a:t>
            </a:r>
          </a:p>
          <a:p>
            <a:pPr marL="1714500" lvl="3" indent="-342900" algn="l">
              <a:buFont typeface="Arial" panose="020B0604020202020204" pitchFamily="34" charset="0"/>
              <a:buChar char="•"/>
            </a:pPr>
            <a:r>
              <a:rPr lang="en-US" altLang="zh-CN" sz="1400" b="1" dirty="0"/>
              <a:t>d</a:t>
            </a:r>
            <a:r>
              <a:rPr lang="en-US" altLang="zh-CN" sz="1400" b="1" dirty="0" smtClean="0"/>
              <a:t>ouble -&gt; uint8: </a:t>
            </a:r>
            <a:r>
              <a:rPr lang="en-US" altLang="zh-CN" sz="1400" dirty="0" smtClean="0"/>
              <a:t>X8 = uint8(round(X64*255)); </a:t>
            </a:r>
          </a:p>
          <a:p>
            <a:pPr marL="1714500" lvl="3" indent="-342900" algn="l">
              <a:buFont typeface="Arial" panose="020B0604020202020204" pitchFamily="34" charset="0"/>
              <a:buChar char="•"/>
            </a:pPr>
            <a:r>
              <a:rPr lang="en-US" altLang="zh-CN" sz="1400" b="1" dirty="0" err="1"/>
              <a:t>u</a:t>
            </a:r>
            <a:r>
              <a:rPr lang="en-US" altLang="zh-CN" sz="1400" b="1" dirty="0" err="1" smtClean="0"/>
              <a:t>int</a:t>
            </a:r>
            <a:r>
              <a:rPr lang="en-US" altLang="zh-CN" sz="1400" b="1" dirty="0" smtClean="0"/>
              <a:t> -&gt; double: </a:t>
            </a:r>
            <a:r>
              <a:rPr lang="en-US" altLang="zh-CN" sz="1400" dirty="0" smtClean="0"/>
              <a:t>X64 = double(X8) / 255;</a:t>
            </a:r>
          </a:p>
          <a:p>
            <a:pPr lvl="2" algn="l"/>
            <a:endParaRPr lang="en-US" altLang="zh-CN" sz="1600" dirty="0"/>
          </a:p>
          <a:p>
            <a:pPr lvl="2" algn="l"/>
            <a:endParaRPr lang="en-US" altLang="zh-CN" sz="1600" dirty="0"/>
          </a:p>
          <a:p>
            <a:pPr marL="1257300" lvl="2" indent="-342900" algn="l">
              <a:buFont typeface="Wingdings" panose="05000000000000000000" pitchFamily="2" charset="2"/>
              <a:buChar char="l"/>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spTree>
    <p:extLst>
      <p:ext uri="{BB962C8B-B14F-4D97-AF65-F5344CB8AC3E}">
        <p14:creationId xmlns:p14="http://schemas.microsoft.com/office/powerpoint/2010/main" val="31506089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中的图像</a:t>
            </a:r>
            <a:r>
              <a:rPr lang="zh-CN" altLang="en-US" sz="2800" dirty="0" smtClean="0">
                <a:latin typeface="宋体" panose="02010600030101010101" pitchFamily="2" charset="-122"/>
                <a:ea typeface="宋体" panose="02010600030101010101" pitchFamily="2" charset="-122"/>
              </a:rPr>
              <a:t>存储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zh-CN" altLang="en-US" sz="1800" b="1" dirty="0" smtClean="0">
                <a:solidFill>
                  <a:srgbClr val="7030A0"/>
                </a:solidFill>
              </a:rPr>
              <a:t>最基本的一些关于图像在计算机中表示的知识：</a:t>
            </a:r>
            <a:r>
              <a:rPr lang="en-US" altLang="zh-CN" sz="1800" b="1" dirty="0" smtClean="0">
                <a:solidFill>
                  <a:srgbClr val="7030A0"/>
                </a:solidFill>
              </a:rPr>
              <a:t> </a:t>
            </a:r>
          </a:p>
          <a:p>
            <a:pPr marL="800100" lvl="1" indent="-342900" algn="l">
              <a:buFont typeface="+mj-lt"/>
              <a:buAutoNum type="arabicPeriod" startAt="8"/>
            </a:pPr>
            <a:r>
              <a:rPr lang="zh-CN" altLang="en-US" sz="1800" dirty="0" smtClean="0"/>
              <a:t>函数</a:t>
            </a:r>
            <a:r>
              <a:rPr lang="en-US" altLang="zh-CN" sz="1800" dirty="0" err="1" smtClean="0"/>
              <a:t>imread</a:t>
            </a:r>
            <a:r>
              <a:rPr lang="en-US" altLang="zh-CN" sz="1800" dirty="0" smtClean="0"/>
              <a:t>() </a:t>
            </a:r>
            <a:r>
              <a:rPr lang="zh-CN" altLang="en-US" sz="1800" dirty="0" smtClean="0"/>
              <a:t>会根据文件中的图像种类进行不同的处理。默认情况下，</a:t>
            </a:r>
            <a:r>
              <a:rPr lang="en-US" altLang="zh-CN" sz="1800" dirty="0" err="1" smtClean="0"/>
              <a:t>Matlab</a:t>
            </a:r>
            <a:r>
              <a:rPr lang="en-US" altLang="zh-CN" sz="1800" dirty="0" smtClean="0"/>
              <a:t> </a:t>
            </a:r>
            <a:r>
              <a:rPr lang="zh-CN" altLang="en-US" sz="1800" dirty="0" smtClean="0"/>
              <a:t>将图像中的数据存储为</a:t>
            </a:r>
            <a:r>
              <a:rPr lang="en-US" altLang="zh-CN" sz="1800" dirty="0" smtClean="0"/>
              <a:t>double</a:t>
            </a:r>
            <a:r>
              <a:rPr lang="zh-CN" altLang="en-US" sz="1800" dirty="0" smtClean="0"/>
              <a:t>型，需要时需使用类型转换。</a:t>
            </a:r>
            <a:endParaRPr lang="en-US" altLang="zh-CN" sz="1800" dirty="0" smtClean="0"/>
          </a:p>
          <a:p>
            <a:pPr marL="800100" lvl="1" indent="-342900" algn="l">
              <a:buFont typeface="+mj-lt"/>
              <a:buAutoNum type="arabicPeriod" startAt="8"/>
            </a:pPr>
            <a:r>
              <a:rPr lang="zh-CN" altLang="en-US" sz="1800" dirty="0" smtClean="0"/>
              <a:t>图像数据在进行计算前要转换为</a:t>
            </a:r>
            <a:r>
              <a:rPr lang="en-US" altLang="zh-CN" sz="1800" dirty="0" smtClean="0"/>
              <a:t>double</a:t>
            </a:r>
            <a:r>
              <a:rPr lang="zh-CN" altLang="en-US" sz="1800" dirty="0" smtClean="0"/>
              <a:t>型，这样可以保证图像数据运算的精度。要想显示</a:t>
            </a:r>
            <a:r>
              <a:rPr lang="en-US" altLang="zh-CN" sz="1800" dirty="0" smtClean="0"/>
              <a:t>double</a:t>
            </a:r>
            <a:r>
              <a:rPr lang="zh-CN" altLang="en-US" sz="1800" dirty="0" smtClean="0"/>
              <a:t>型的图像数据，我们可以使用</a:t>
            </a:r>
            <a:r>
              <a:rPr lang="en-US" altLang="zh-CN" sz="1800" dirty="0" smtClean="0"/>
              <a:t>im2uint8</a:t>
            </a:r>
            <a:r>
              <a:rPr lang="zh-CN" altLang="en-US" sz="1800" dirty="0" smtClean="0"/>
              <a:t>函数来进行格式转换。</a:t>
            </a:r>
            <a:endParaRPr lang="en-US" altLang="zh-CN" sz="1600" dirty="0"/>
          </a:p>
          <a:p>
            <a:pPr marL="1257300" lvl="2" indent="-342900" algn="l">
              <a:buFont typeface="+mj-lt"/>
              <a:buAutoNum type="arabicPeriod" startAt="8"/>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1.3.1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中的图像存储</a:t>
            </a:r>
            <a:endParaRPr lang="zh-CN" altLang="en-US" dirty="0">
              <a:solidFill>
                <a:srgbClr val="7030A0"/>
              </a:solidFill>
            </a:endParaRPr>
          </a:p>
        </p:txBody>
      </p:sp>
    </p:spTree>
    <p:extLst>
      <p:ext uri="{BB962C8B-B14F-4D97-AF65-F5344CB8AC3E}">
        <p14:creationId xmlns:p14="http://schemas.microsoft.com/office/powerpoint/2010/main" val="63055898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a:t>
            </a:r>
            <a:r>
              <a:rPr lang="zh-CN" altLang="en-US" sz="2800" dirty="0" smtClean="0">
                <a:latin typeface="宋体" panose="02010600030101010101" pitchFamily="2" charset="-122"/>
                <a:ea typeface="宋体" panose="02010600030101010101" pitchFamily="2" charset="-122"/>
              </a:rPr>
              <a:t>图像</a:t>
            </a:r>
            <a:r>
              <a:rPr lang="zh-CN" altLang="en-US" sz="2800" dirty="0">
                <a:latin typeface="宋体" panose="02010600030101010101" pitchFamily="2" charset="-122"/>
                <a:ea typeface="宋体" panose="02010600030101010101" pitchFamily="2" charset="-122"/>
              </a:rPr>
              <a:t>转换</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marL="342900" indent="-342900" algn="l">
              <a:buFont typeface="+mj-lt"/>
              <a:buAutoNum type="arabicPeriod"/>
            </a:pPr>
            <a:r>
              <a:rPr lang="zh-CN" altLang="en-US" sz="1800" b="1" dirty="0" smtClean="0">
                <a:solidFill>
                  <a:srgbClr val="7030A0"/>
                </a:solidFill>
              </a:rPr>
              <a:t>索引图像与灰度图像之间的相互转换：</a:t>
            </a:r>
            <a:endParaRPr lang="en-US" altLang="zh-CN" sz="1800" b="1" dirty="0" smtClean="0">
              <a:solidFill>
                <a:srgbClr val="7030A0"/>
              </a:solidFill>
            </a:endParaRPr>
          </a:p>
          <a:p>
            <a:pPr marL="285750" indent="-285750" algn="l">
              <a:buFont typeface="Arial" panose="020B0604020202020204" pitchFamily="34" charset="0"/>
              <a:buChar char="•"/>
            </a:pPr>
            <a:r>
              <a:rPr lang="zh-CN" altLang="en-US" sz="1800" dirty="0" smtClean="0"/>
              <a:t>灰度图像 </a:t>
            </a:r>
            <a:r>
              <a:rPr lang="en-US" altLang="zh-CN" sz="1800" dirty="0" smtClean="0"/>
              <a:t>-&gt; </a:t>
            </a:r>
            <a:r>
              <a:rPr lang="zh-CN" altLang="en-US" sz="1800" dirty="0" smtClean="0"/>
              <a:t>索引图像 </a:t>
            </a:r>
            <a:r>
              <a:rPr lang="en-US" altLang="zh-CN" sz="1800" dirty="0" smtClean="0"/>
              <a:t>: </a:t>
            </a:r>
          </a:p>
          <a:p>
            <a:pPr algn="l"/>
            <a:r>
              <a:rPr lang="en-US" altLang="zh-CN" sz="1800" dirty="0" smtClean="0"/>
              <a:t>     [X, MAP] = grey2ind(I, [n]), </a:t>
            </a:r>
            <a:r>
              <a:rPr lang="zh-CN" altLang="en-US" sz="1800" dirty="0" smtClean="0"/>
              <a:t>其中 </a:t>
            </a:r>
            <a:r>
              <a:rPr lang="en-US" altLang="zh-CN" sz="1800" dirty="0" smtClean="0"/>
              <a:t>I </a:t>
            </a:r>
            <a:r>
              <a:rPr lang="zh-CN" altLang="en-US" sz="1800" dirty="0" smtClean="0"/>
              <a:t>表示存储的灰度图像变量，</a:t>
            </a:r>
            <a:r>
              <a:rPr lang="en-US" altLang="zh-CN" sz="1800" dirty="0" smtClean="0"/>
              <a:t>n</a:t>
            </a:r>
            <a:r>
              <a:rPr lang="zh-CN" altLang="en-US" sz="1800" dirty="0" smtClean="0"/>
              <a:t>表示颜色值</a:t>
            </a:r>
            <a:r>
              <a:rPr lang="en-US" altLang="zh-CN" sz="1800" dirty="0" smtClean="0"/>
              <a:t>(default =64)</a:t>
            </a:r>
          </a:p>
          <a:p>
            <a:pPr marL="285750" indent="-285750" algn="l">
              <a:buFont typeface="Arial" panose="020B0604020202020204" pitchFamily="34" charset="0"/>
              <a:buChar char="•"/>
            </a:pPr>
            <a:r>
              <a:rPr lang="zh-CN" altLang="en-US" sz="1800" dirty="0"/>
              <a:t>索引</a:t>
            </a:r>
            <a:r>
              <a:rPr lang="zh-CN" altLang="en-US" sz="1800" dirty="0" smtClean="0"/>
              <a:t>图像 </a:t>
            </a:r>
            <a:r>
              <a:rPr lang="en-US" altLang="zh-CN" sz="1800" dirty="0" smtClean="0"/>
              <a:t>-&gt;</a:t>
            </a:r>
            <a:r>
              <a:rPr lang="zh-CN" altLang="en-US" sz="1800" dirty="0"/>
              <a:t>灰度图像</a:t>
            </a:r>
            <a:r>
              <a:rPr lang="en-US" altLang="zh-CN" sz="1800" dirty="0" smtClean="0"/>
              <a:t> : </a:t>
            </a:r>
          </a:p>
          <a:p>
            <a:pPr algn="l"/>
            <a:r>
              <a:rPr lang="en-US" altLang="zh-CN" sz="1800" dirty="0" smtClean="0"/>
              <a:t>      I = ind2grey(X, MAP), </a:t>
            </a:r>
            <a:r>
              <a:rPr lang="zh-CN" altLang="en-US" sz="1800" dirty="0" smtClean="0"/>
              <a:t>其中 </a:t>
            </a:r>
            <a:r>
              <a:rPr lang="en-US" altLang="zh-CN" sz="1800" dirty="0" smtClean="0"/>
              <a:t>X </a:t>
            </a:r>
            <a:r>
              <a:rPr lang="zh-CN" altLang="en-US" sz="1800" dirty="0" smtClean="0"/>
              <a:t>表示图像矩阵变量，</a:t>
            </a:r>
            <a:r>
              <a:rPr lang="en-US" altLang="zh-CN" sz="1800" dirty="0" smtClean="0"/>
              <a:t>MAP </a:t>
            </a:r>
            <a:r>
              <a:rPr lang="zh-CN" altLang="en-US" sz="1800" dirty="0" smtClean="0"/>
              <a:t>表示颜色图数组变量。</a:t>
            </a:r>
            <a:endParaRPr lang="en-US" altLang="zh-CN" sz="1800" dirty="0" smtClean="0"/>
          </a:p>
          <a:p>
            <a:pPr marL="342900" indent="-342900" algn="l">
              <a:buFont typeface="+mj-lt"/>
              <a:buAutoNum type="arabicPeriod" startAt="2"/>
            </a:pPr>
            <a:r>
              <a:rPr lang="en-US" altLang="zh-CN" sz="1800" b="1" dirty="0">
                <a:solidFill>
                  <a:srgbClr val="7030A0"/>
                </a:solidFill>
              </a:rPr>
              <a:t>RGB</a:t>
            </a:r>
            <a:r>
              <a:rPr lang="zh-CN" altLang="en-US" sz="1800" b="1" dirty="0" smtClean="0">
                <a:solidFill>
                  <a:srgbClr val="7030A0"/>
                </a:solidFill>
              </a:rPr>
              <a:t>图像与</a:t>
            </a:r>
            <a:r>
              <a:rPr lang="zh-CN" altLang="en-US" sz="1800" b="1" dirty="0">
                <a:solidFill>
                  <a:srgbClr val="7030A0"/>
                </a:solidFill>
              </a:rPr>
              <a:t>索引</a:t>
            </a:r>
            <a:r>
              <a:rPr lang="zh-CN" altLang="en-US" sz="1800" b="1" dirty="0" smtClean="0">
                <a:solidFill>
                  <a:srgbClr val="7030A0"/>
                </a:solidFill>
              </a:rPr>
              <a:t>图像</a:t>
            </a:r>
            <a:r>
              <a:rPr lang="zh-CN" altLang="en-US" sz="1800" b="1" dirty="0">
                <a:solidFill>
                  <a:srgbClr val="7030A0"/>
                </a:solidFill>
              </a:rPr>
              <a:t>之间的相互转换：</a:t>
            </a:r>
            <a:endParaRPr lang="en-US" altLang="zh-CN" sz="1800" b="1" dirty="0">
              <a:solidFill>
                <a:srgbClr val="7030A0"/>
              </a:solidFill>
            </a:endParaRPr>
          </a:p>
          <a:p>
            <a:pPr marL="285750" indent="-285750" algn="l">
              <a:buFont typeface="Arial" panose="020B0604020202020204" pitchFamily="34" charset="0"/>
              <a:buChar char="•"/>
            </a:pPr>
            <a:r>
              <a:rPr lang="en-US" altLang="zh-CN" sz="1800" dirty="0"/>
              <a:t>RGB</a:t>
            </a:r>
            <a:r>
              <a:rPr lang="zh-CN" altLang="en-US" sz="1800" dirty="0" smtClean="0"/>
              <a:t>图像 </a:t>
            </a:r>
            <a:r>
              <a:rPr lang="en-US" altLang="zh-CN" sz="1800" dirty="0"/>
              <a:t>-&gt; </a:t>
            </a:r>
            <a:r>
              <a:rPr lang="zh-CN" altLang="en-US" sz="1800" dirty="0"/>
              <a:t>索引图像 </a:t>
            </a:r>
            <a:r>
              <a:rPr lang="en-US" altLang="zh-CN" sz="1800" dirty="0"/>
              <a:t>: </a:t>
            </a:r>
          </a:p>
          <a:p>
            <a:pPr algn="l"/>
            <a:r>
              <a:rPr lang="en-US" altLang="zh-CN" sz="1800" dirty="0"/>
              <a:t>     [X, MAP] = </a:t>
            </a:r>
            <a:r>
              <a:rPr lang="en-US" altLang="zh-CN" sz="1800" dirty="0" smtClean="0"/>
              <a:t>rgb2ind(RGB), </a:t>
            </a:r>
            <a:r>
              <a:rPr lang="zh-CN" altLang="en-US" sz="1800" dirty="0"/>
              <a:t>其中 </a:t>
            </a:r>
            <a:r>
              <a:rPr lang="en-US" altLang="zh-CN" sz="1800" dirty="0" smtClean="0"/>
              <a:t>RGB </a:t>
            </a:r>
            <a:r>
              <a:rPr lang="zh-CN" altLang="en-US" sz="1800" dirty="0"/>
              <a:t>表示存储</a:t>
            </a:r>
            <a:r>
              <a:rPr lang="zh-CN" altLang="en-US" sz="1800" dirty="0" smtClean="0"/>
              <a:t>的</a:t>
            </a:r>
            <a:r>
              <a:rPr lang="en-US" altLang="zh-CN" sz="1800" dirty="0" smtClean="0"/>
              <a:t>RGB</a:t>
            </a:r>
            <a:r>
              <a:rPr lang="zh-CN" altLang="en-US" sz="1800" dirty="0" smtClean="0"/>
              <a:t>图像变量</a:t>
            </a:r>
            <a:endParaRPr lang="en-US" altLang="zh-CN" sz="1800" dirty="0"/>
          </a:p>
          <a:p>
            <a:pPr marL="285750" indent="-285750" algn="l">
              <a:buFont typeface="Arial" panose="020B0604020202020204" pitchFamily="34" charset="0"/>
              <a:buChar char="•"/>
            </a:pPr>
            <a:r>
              <a:rPr lang="zh-CN" altLang="en-US" sz="1800" dirty="0"/>
              <a:t>索引图像 </a:t>
            </a:r>
            <a:r>
              <a:rPr lang="en-US" altLang="zh-CN" sz="1800" dirty="0" smtClean="0"/>
              <a:t>-&gt;</a:t>
            </a:r>
            <a:r>
              <a:rPr lang="en-US" altLang="zh-CN" sz="1800" dirty="0"/>
              <a:t> RGB</a:t>
            </a:r>
            <a:r>
              <a:rPr lang="zh-CN" altLang="en-US" sz="1800" dirty="0"/>
              <a:t>图像 </a:t>
            </a:r>
            <a:r>
              <a:rPr lang="en-US" altLang="zh-CN" sz="1800" dirty="0" smtClean="0"/>
              <a:t>: </a:t>
            </a:r>
            <a:endParaRPr lang="en-US" altLang="zh-CN" sz="1800" dirty="0"/>
          </a:p>
          <a:p>
            <a:pPr algn="l"/>
            <a:r>
              <a:rPr lang="en-US" altLang="zh-CN" sz="1800" dirty="0"/>
              <a:t>      </a:t>
            </a:r>
            <a:r>
              <a:rPr lang="en-US" altLang="zh-CN" sz="1800" dirty="0" smtClean="0"/>
              <a:t>RGB </a:t>
            </a:r>
            <a:r>
              <a:rPr lang="en-US" altLang="zh-CN" sz="1800" dirty="0"/>
              <a:t>= </a:t>
            </a:r>
            <a:r>
              <a:rPr lang="en-US" altLang="zh-CN" sz="1800" dirty="0" smtClean="0"/>
              <a:t>ind2rgb(X</a:t>
            </a:r>
            <a:r>
              <a:rPr lang="en-US" altLang="zh-CN" sz="1800" dirty="0"/>
              <a:t>, MAP), </a:t>
            </a:r>
            <a:r>
              <a:rPr lang="zh-CN" altLang="en-US" sz="1800" dirty="0"/>
              <a:t>其中 </a:t>
            </a:r>
            <a:r>
              <a:rPr lang="en-US" altLang="zh-CN" sz="1800" dirty="0"/>
              <a:t>X </a:t>
            </a:r>
            <a:r>
              <a:rPr lang="zh-CN" altLang="en-US" sz="1800" dirty="0"/>
              <a:t>表示图像矩阵变量，</a:t>
            </a:r>
            <a:r>
              <a:rPr lang="en-US" altLang="zh-CN" sz="1800" dirty="0"/>
              <a:t>MAP </a:t>
            </a:r>
            <a:r>
              <a:rPr lang="zh-CN" altLang="en-US" sz="1800" dirty="0"/>
              <a:t>表示颜色图数组变量。</a:t>
            </a:r>
            <a:endParaRPr lang="en-US" altLang="zh-CN" sz="1800" dirty="0"/>
          </a:p>
          <a:p>
            <a:pPr algn="l"/>
            <a:endParaRPr lang="en-US" altLang="zh-CN" sz="1800" dirty="0"/>
          </a:p>
          <a:p>
            <a:pPr marL="285750" indent="-285750" algn="l">
              <a:buFont typeface="Arial" panose="020B0604020202020204" pitchFamily="34" charset="0"/>
              <a:buChar char="•"/>
            </a:pPr>
            <a:endParaRPr lang="en-US" altLang="zh-CN" sz="1800" dirty="0" smtClean="0"/>
          </a:p>
          <a:p>
            <a:pPr lvl="1" algn="l"/>
            <a:endParaRPr lang="en-US" altLang="zh-CN" sz="1600" dirty="0"/>
          </a:p>
          <a:p>
            <a:pPr marL="1257300" lvl="2" indent="-342900" algn="l">
              <a:buFont typeface="+mj-lt"/>
              <a:buAutoNum type="arabicPeriod" startAt="8"/>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1.3.2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a:t>
            </a:r>
            <a:r>
              <a:rPr lang="zh-CN" altLang="en-US" dirty="0" smtClean="0">
                <a:solidFill>
                  <a:srgbClr val="7030A0"/>
                </a:solidFill>
                <a:latin typeface="宋体" panose="02010600030101010101" pitchFamily="2" charset="-122"/>
                <a:ea typeface="宋体" panose="02010600030101010101" pitchFamily="2" charset="-122"/>
              </a:rPr>
              <a:t>图像</a:t>
            </a:r>
            <a:r>
              <a:rPr lang="zh-CN" altLang="en-US" dirty="0">
                <a:solidFill>
                  <a:srgbClr val="7030A0"/>
                </a:solidFill>
                <a:latin typeface="宋体" panose="02010600030101010101" pitchFamily="2" charset="-122"/>
                <a:ea typeface="宋体" panose="02010600030101010101" pitchFamily="2" charset="-122"/>
              </a:rPr>
              <a:t>转换</a:t>
            </a:r>
            <a:endParaRPr lang="zh-CN" altLang="en-US" dirty="0">
              <a:solidFill>
                <a:srgbClr val="7030A0"/>
              </a:solidFill>
            </a:endParaRPr>
          </a:p>
        </p:txBody>
      </p:sp>
    </p:spTree>
    <p:extLst>
      <p:ext uri="{BB962C8B-B14F-4D97-AF65-F5344CB8AC3E}">
        <p14:creationId xmlns:p14="http://schemas.microsoft.com/office/powerpoint/2010/main" val="21184353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a:latin typeface="宋体" panose="02010600030101010101" pitchFamily="2" charset="-122"/>
                <a:ea typeface="宋体" panose="02010600030101010101" pitchFamily="2" charset="-122"/>
              </a:rPr>
              <a:t>中的</a:t>
            </a:r>
            <a:r>
              <a:rPr lang="zh-CN" altLang="en-US" sz="2800" dirty="0" smtClean="0">
                <a:latin typeface="宋体" panose="02010600030101010101" pitchFamily="2" charset="-122"/>
                <a:ea typeface="宋体" panose="02010600030101010101" pitchFamily="2" charset="-122"/>
              </a:rPr>
              <a:t>图像</a:t>
            </a:r>
            <a:r>
              <a:rPr lang="zh-CN" altLang="en-US" sz="2800" dirty="0">
                <a:latin typeface="宋体" panose="02010600030101010101" pitchFamily="2" charset="-122"/>
                <a:ea typeface="宋体" panose="02010600030101010101" pitchFamily="2" charset="-122"/>
              </a:rPr>
              <a:t>转换</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marL="342900" indent="-342900" algn="l">
              <a:buFont typeface="+mj-lt"/>
              <a:buAutoNum type="arabicPeriod" startAt="3"/>
            </a:pPr>
            <a:r>
              <a:rPr lang="en-US" altLang="zh-CN" sz="1800" b="1" dirty="0">
                <a:solidFill>
                  <a:srgbClr val="7030A0"/>
                </a:solidFill>
              </a:rPr>
              <a:t>RGB</a:t>
            </a:r>
            <a:r>
              <a:rPr lang="zh-CN" altLang="en-US" sz="1800" b="1" dirty="0" smtClean="0">
                <a:solidFill>
                  <a:srgbClr val="7030A0"/>
                </a:solidFill>
              </a:rPr>
              <a:t>图像</a:t>
            </a:r>
            <a:r>
              <a:rPr lang="en-US" altLang="zh-CN" sz="1800" b="1" dirty="0" smtClean="0">
                <a:solidFill>
                  <a:srgbClr val="7030A0"/>
                </a:solidFill>
              </a:rPr>
              <a:t>-&gt;</a:t>
            </a:r>
            <a:r>
              <a:rPr lang="zh-CN" altLang="en-US" sz="1800" b="1" dirty="0" smtClean="0">
                <a:solidFill>
                  <a:srgbClr val="7030A0"/>
                </a:solidFill>
              </a:rPr>
              <a:t>灰度图像：</a:t>
            </a:r>
            <a:endParaRPr lang="en-US" altLang="zh-CN" sz="1800" b="1" dirty="0" smtClean="0">
              <a:solidFill>
                <a:srgbClr val="7030A0"/>
              </a:solidFill>
            </a:endParaRPr>
          </a:p>
          <a:p>
            <a:pPr algn="l"/>
            <a:r>
              <a:rPr lang="en-US" altLang="zh-CN" sz="1800" dirty="0" smtClean="0"/>
              <a:t>        I = rgb2grey(RGB)</a:t>
            </a:r>
          </a:p>
          <a:p>
            <a:pPr algn="l"/>
            <a:r>
              <a:rPr lang="zh-CN" altLang="en-US" sz="1800" dirty="0" smtClean="0"/>
              <a:t>       实际上，我们在计算机或网络中看到的图像大都是彩色图像，而数字图像处理中所需要使用的图像往往都是灰度图像。</a:t>
            </a:r>
            <a:endParaRPr lang="en-US" altLang="zh-CN" sz="1800" dirty="0" smtClean="0"/>
          </a:p>
          <a:p>
            <a:pPr marL="742950" lvl="1" indent="-285750" algn="l">
              <a:buFont typeface="Wingdings" panose="05000000000000000000" pitchFamily="2" charset="2"/>
              <a:buChar char="u"/>
            </a:pPr>
            <a:r>
              <a:rPr lang="zh-CN" altLang="en-US" sz="1400" dirty="0" smtClean="0"/>
              <a:t>一方面，这样做可以简化处理，加快计算速度。</a:t>
            </a:r>
            <a:endParaRPr lang="en-US" altLang="zh-CN" sz="1400" dirty="0" smtClean="0"/>
          </a:p>
          <a:p>
            <a:pPr marL="742950" lvl="1" indent="-285750" algn="l">
              <a:buFont typeface="Wingdings" panose="05000000000000000000" pitchFamily="2" charset="2"/>
              <a:buChar char="u"/>
            </a:pPr>
            <a:r>
              <a:rPr lang="zh-CN" altLang="en-US" sz="1400" dirty="0" smtClean="0"/>
              <a:t>另一方面，灰度图像中往往已经包含算了足够的信息量来支撑具体的分析意图，这里所谓的“足够的信息量”主要是指类似轮廓、纹理等内容。</a:t>
            </a:r>
            <a:endParaRPr lang="en-US" altLang="zh-CN" sz="1400" dirty="0" smtClean="0"/>
          </a:p>
          <a:p>
            <a:pPr marL="342900" indent="-342900" algn="l">
              <a:buFont typeface="+mj-lt"/>
              <a:buAutoNum type="arabicPeriod" startAt="4"/>
            </a:pPr>
            <a:r>
              <a:rPr lang="en-US" altLang="zh-CN" sz="1800" b="1" dirty="0">
                <a:solidFill>
                  <a:srgbClr val="7030A0"/>
                </a:solidFill>
              </a:rPr>
              <a:t>RGB</a:t>
            </a:r>
            <a:r>
              <a:rPr lang="zh-CN" altLang="en-US" sz="1800" b="1" dirty="0" smtClean="0">
                <a:solidFill>
                  <a:srgbClr val="7030A0"/>
                </a:solidFill>
              </a:rPr>
              <a:t>图像、索引图像和灰度图像转换为二值图像：</a:t>
            </a:r>
            <a:r>
              <a:rPr lang="en-US" altLang="zh-CN" sz="1800" dirty="0" smtClean="0"/>
              <a:t>im2bw()</a:t>
            </a:r>
            <a:endParaRPr lang="en-US" altLang="zh-CN" sz="1800" dirty="0"/>
          </a:p>
          <a:p>
            <a:pPr algn="l"/>
            <a:r>
              <a:rPr lang="zh-CN" altLang="en-US" sz="1800" dirty="0" smtClean="0"/>
              <a:t> </a:t>
            </a:r>
            <a:r>
              <a:rPr lang="en-US" altLang="zh-CN" sz="1800" dirty="0"/>
              <a:t>BW = </a:t>
            </a:r>
            <a:r>
              <a:rPr lang="en-US" altLang="zh-CN" sz="1800" dirty="0" smtClean="0"/>
              <a:t>im2bw(RGB, </a:t>
            </a:r>
            <a:r>
              <a:rPr lang="en-US" altLang="zh-CN" sz="1800" dirty="0"/>
              <a:t>level); </a:t>
            </a:r>
            <a:r>
              <a:rPr lang="en-US" altLang="zh-CN" sz="1800" dirty="0" smtClean="0"/>
              <a:t>BW = im2bw(X, MAP, level); </a:t>
            </a:r>
            <a:r>
              <a:rPr lang="en-US" altLang="zh-CN" sz="1800" dirty="0"/>
              <a:t>BW = </a:t>
            </a:r>
            <a:r>
              <a:rPr lang="en-US" altLang="zh-CN" sz="1800" dirty="0" smtClean="0"/>
              <a:t>im2bw(I, </a:t>
            </a:r>
            <a:r>
              <a:rPr lang="en-US" altLang="zh-CN" sz="1800" dirty="0"/>
              <a:t>MAP, level</a:t>
            </a:r>
            <a:r>
              <a:rPr lang="en-US" altLang="zh-CN" sz="1800" dirty="0" smtClean="0"/>
              <a:t>) .</a:t>
            </a:r>
          </a:p>
          <a:p>
            <a:pPr algn="l"/>
            <a:r>
              <a:rPr lang="zh-CN" altLang="en-US" sz="1800" dirty="0" smtClean="0"/>
              <a:t>其中，参数</a:t>
            </a:r>
            <a:r>
              <a:rPr lang="en-US" altLang="zh-CN" sz="1800" dirty="0" smtClean="0"/>
              <a:t>level</a:t>
            </a:r>
            <a:r>
              <a:rPr lang="zh-CN" altLang="en-US" sz="1800" dirty="0" smtClean="0"/>
              <a:t>是用来控制二值化结果的阈值，它的取值范围是</a:t>
            </a:r>
            <a:r>
              <a:rPr lang="en-US" altLang="zh-CN" sz="1800" dirty="0" smtClean="0"/>
              <a:t>0~1</a:t>
            </a:r>
            <a:r>
              <a:rPr lang="zh-CN" altLang="en-US" sz="1800" dirty="0" smtClean="0"/>
              <a:t>之间，表示对于输入图像而言，所有亮度小于</a:t>
            </a:r>
            <a:r>
              <a:rPr lang="en-US" altLang="zh-CN" sz="1800" dirty="0" smtClean="0"/>
              <a:t>level</a:t>
            </a:r>
            <a:r>
              <a:rPr lang="zh-CN" altLang="en-US" sz="1800" dirty="0" smtClean="0"/>
              <a:t>的像素点都将被设置为</a:t>
            </a:r>
            <a:r>
              <a:rPr lang="en-US" altLang="zh-CN" sz="1800" dirty="0" smtClean="0"/>
              <a:t>0</a:t>
            </a:r>
            <a:r>
              <a:rPr lang="zh-CN" altLang="en-US" sz="1800" dirty="0" smtClean="0"/>
              <a:t>，反之，则为</a:t>
            </a:r>
            <a:r>
              <a:rPr lang="en-US" altLang="zh-CN" sz="1800" dirty="0" smtClean="0"/>
              <a:t>0</a:t>
            </a:r>
            <a:r>
              <a:rPr lang="zh-CN" altLang="en-US" sz="1800" dirty="0" smtClean="0"/>
              <a:t>。默认情况下，</a:t>
            </a:r>
            <a:r>
              <a:rPr lang="en-US" altLang="zh-CN" sz="1800" dirty="0" err="1" smtClean="0"/>
              <a:t>Matlab</a:t>
            </a:r>
            <a:r>
              <a:rPr lang="zh-CN" altLang="en-US" sz="1800" dirty="0" smtClean="0"/>
              <a:t>会自动赋一个阈值。下页显示了一段代码和运行结果。</a:t>
            </a:r>
            <a:endParaRPr lang="en-US" altLang="zh-CN" sz="1800" dirty="0"/>
          </a:p>
          <a:p>
            <a:pPr algn="l"/>
            <a:endParaRPr lang="en-US" altLang="zh-CN" sz="1800" dirty="0"/>
          </a:p>
          <a:p>
            <a:pPr algn="l"/>
            <a:endParaRPr lang="en-US" altLang="zh-CN" sz="1800" dirty="0"/>
          </a:p>
          <a:p>
            <a:pPr algn="l"/>
            <a:endParaRPr lang="en-US" altLang="zh-CN" sz="1800" dirty="0"/>
          </a:p>
          <a:p>
            <a:pPr algn="l"/>
            <a:endParaRPr lang="en-US" altLang="zh-CN" sz="1800" dirty="0"/>
          </a:p>
          <a:p>
            <a:pPr marL="285750" indent="-285750" algn="l">
              <a:buFont typeface="Arial" panose="020B0604020202020204" pitchFamily="34" charset="0"/>
              <a:buChar char="•"/>
            </a:pPr>
            <a:endParaRPr lang="en-US" altLang="zh-CN" sz="1800" dirty="0" smtClean="0"/>
          </a:p>
          <a:p>
            <a:pPr lvl="1" algn="l"/>
            <a:endParaRPr lang="en-US" altLang="zh-CN" sz="1600" dirty="0"/>
          </a:p>
          <a:p>
            <a:pPr marL="1257300" lvl="2" indent="-342900" algn="l">
              <a:buFont typeface="+mj-lt"/>
              <a:buAutoNum type="arabicPeriod" startAt="8"/>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1.3.2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中的</a:t>
            </a:r>
            <a:r>
              <a:rPr lang="zh-CN" altLang="en-US" dirty="0" smtClean="0">
                <a:solidFill>
                  <a:srgbClr val="7030A0"/>
                </a:solidFill>
                <a:latin typeface="宋体" panose="02010600030101010101" pitchFamily="2" charset="-122"/>
                <a:ea typeface="宋体" panose="02010600030101010101" pitchFamily="2" charset="-122"/>
              </a:rPr>
              <a:t>图像</a:t>
            </a:r>
            <a:r>
              <a:rPr lang="zh-CN" altLang="en-US" dirty="0">
                <a:solidFill>
                  <a:srgbClr val="7030A0"/>
                </a:solidFill>
                <a:latin typeface="宋体" panose="02010600030101010101" pitchFamily="2" charset="-122"/>
                <a:ea typeface="宋体" panose="02010600030101010101" pitchFamily="2" charset="-122"/>
              </a:rPr>
              <a:t>转换</a:t>
            </a:r>
            <a:endParaRPr lang="zh-CN" altLang="en-US" dirty="0">
              <a:solidFill>
                <a:srgbClr val="7030A0"/>
              </a:solidFill>
            </a:endParaRPr>
          </a:p>
        </p:txBody>
      </p:sp>
    </p:spTree>
    <p:extLst>
      <p:ext uri="{BB962C8B-B14F-4D97-AF65-F5344CB8AC3E}">
        <p14:creationId xmlns:p14="http://schemas.microsoft.com/office/powerpoint/2010/main" val="281314055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8480" y="1066800"/>
            <a:ext cx="5374640" cy="3693319"/>
          </a:xfrm>
          <a:prstGeom prst="rect">
            <a:avLst/>
          </a:prstGeom>
          <a:noFill/>
        </p:spPr>
        <p:txBody>
          <a:bodyPr wrap="square" rtlCol="0">
            <a:spAutoFit/>
          </a:bodyPr>
          <a:lstStyle/>
          <a:p>
            <a:r>
              <a:rPr lang="en-US" altLang="zh-CN" dirty="0"/>
              <a:t>I = </a:t>
            </a:r>
            <a:r>
              <a:rPr lang="en-US" altLang="zh-CN" dirty="0" err="1"/>
              <a:t>imread</a:t>
            </a:r>
            <a:r>
              <a:rPr lang="en-US" altLang="zh-CN" dirty="0"/>
              <a:t>('./resources/ch0/lena.jpg');</a:t>
            </a:r>
          </a:p>
          <a:p>
            <a:r>
              <a:rPr lang="en-US" altLang="zh-CN" dirty="0" smtClean="0"/>
              <a:t>BW1 </a:t>
            </a:r>
            <a:r>
              <a:rPr lang="en-US" altLang="zh-CN" dirty="0"/>
              <a:t>= im2bw(I);</a:t>
            </a:r>
          </a:p>
          <a:p>
            <a:r>
              <a:rPr lang="en-US" altLang="zh-CN" dirty="0"/>
              <a:t>BW2 = im2bw(I, 0.3);</a:t>
            </a:r>
          </a:p>
          <a:p>
            <a:r>
              <a:rPr lang="en-US" altLang="zh-CN" dirty="0"/>
              <a:t>BW3 = im2bw(I, 0.6);</a:t>
            </a:r>
          </a:p>
          <a:p>
            <a:r>
              <a:rPr lang="en-US" altLang="zh-CN" dirty="0"/>
              <a:t>figure</a:t>
            </a:r>
          </a:p>
          <a:p>
            <a:r>
              <a:rPr lang="en-US" altLang="zh-CN" dirty="0"/>
              <a:t>subplot(2,2,1),</a:t>
            </a:r>
            <a:r>
              <a:rPr lang="en-US" altLang="zh-CN" dirty="0" err="1"/>
              <a:t>imshow</a:t>
            </a:r>
            <a:r>
              <a:rPr lang="en-US" altLang="zh-CN" dirty="0"/>
              <a:t>(I);</a:t>
            </a:r>
          </a:p>
          <a:p>
            <a:r>
              <a:rPr lang="en-US" altLang="zh-CN" dirty="0"/>
              <a:t>title('original');</a:t>
            </a:r>
          </a:p>
          <a:p>
            <a:r>
              <a:rPr lang="en-US" altLang="zh-CN" dirty="0"/>
              <a:t>subplot(2,2,2),</a:t>
            </a:r>
            <a:r>
              <a:rPr lang="en-US" altLang="zh-CN" dirty="0" err="1"/>
              <a:t>imshow</a:t>
            </a:r>
            <a:r>
              <a:rPr lang="en-US" altLang="zh-CN" dirty="0"/>
              <a:t>(BW1);</a:t>
            </a:r>
          </a:p>
          <a:p>
            <a:r>
              <a:rPr lang="en-US" altLang="zh-CN" dirty="0"/>
              <a:t>title('\default');</a:t>
            </a:r>
          </a:p>
          <a:p>
            <a:r>
              <a:rPr lang="en-US" altLang="zh-CN" dirty="0"/>
              <a:t>subplot(2,2,3),</a:t>
            </a:r>
            <a:r>
              <a:rPr lang="en-US" altLang="zh-CN" dirty="0" err="1"/>
              <a:t>imshow</a:t>
            </a:r>
            <a:r>
              <a:rPr lang="en-US" altLang="zh-CN" dirty="0"/>
              <a:t>(BW2);</a:t>
            </a:r>
          </a:p>
          <a:p>
            <a:r>
              <a:rPr lang="en-US" altLang="zh-CN" dirty="0"/>
              <a:t>title('level = 0.3');</a:t>
            </a:r>
          </a:p>
          <a:p>
            <a:r>
              <a:rPr lang="en-US" altLang="zh-CN" dirty="0"/>
              <a:t>subplot(2,2,4),</a:t>
            </a:r>
            <a:r>
              <a:rPr lang="en-US" altLang="zh-CN" dirty="0" err="1"/>
              <a:t>imshow</a:t>
            </a:r>
            <a:r>
              <a:rPr lang="en-US" altLang="zh-CN" dirty="0"/>
              <a:t>(BW3);</a:t>
            </a:r>
          </a:p>
          <a:p>
            <a:r>
              <a:rPr lang="en-US" altLang="zh-CN" dirty="0"/>
              <a:t>title('level = 0.6');</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5074" y="283138"/>
            <a:ext cx="6889885" cy="5880591"/>
          </a:xfrm>
          <a:prstGeom prst="rect">
            <a:avLst/>
          </a:prstGeom>
        </p:spPr>
      </p:pic>
    </p:spTree>
    <p:extLst>
      <p:ext uri="{BB962C8B-B14F-4D97-AF65-F5344CB8AC3E}">
        <p14:creationId xmlns:p14="http://schemas.microsoft.com/office/powerpoint/2010/main" val="30897444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中图像的基本操作</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algn="l"/>
            <a:r>
              <a:rPr lang="en-US" altLang="zh-CN" sz="1800" dirty="0" smtClean="0"/>
              <a:t>       </a:t>
            </a:r>
            <a:r>
              <a:rPr lang="en-US" altLang="zh-CN" sz="1800" dirty="0" err="1" smtClean="0"/>
              <a:t>Matlab</a:t>
            </a:r>
            <a:r>
              <a:rPr lang="zh-CN" altLang="en-US" sz="1800" dirty="0" smtClean="0"/>
              <a:t>中的数字图像处理</a:t>
            </a:r>
            <a:r>
              <a:rPr lang="zh-CN" altLang="en-US" sz="1800" dirty="0"/>
              <a:t>主要</a:t>
            </a:r>
            <a:r>
              <a:rPr lang="zh-CN" altLang="en-US" sz="1800" dirty="0" smtClean="0"/>
              <a:t>是通过使用图像处理工具箱提供的各种函数来实现的。该工具箱提供了一套全方位的标准算法、函数和程序，用于图像处理、分析、可视化和算法开发，可以进行图像增强、图像去模糊、特征检测、降噪、图像分割、几何变换和图像配准等处理。图像处理工具箱支持一组多样化的图像类型。可视化函数可以用于探查图像、检查像素区域、调节对比度、创建轮廓或柱状图以及操作感兴趣区域。使用工具箱算法，可以还原质量欠佳的图像、检测和测量特征、分析形状和纹理以及调整色彩平衡。这里介绍一些基本的操作。</a:t>
            </a:r>
            <a:endParaRPr lang="en-US" altLang="zh-CN" sz="1800" dirty="0" smtClean="0"/>
          </a:p>
          <a:p>
            <a:pPr marL="342900" indent="-342900" algn="l">
              <a:buFont typeface="+mj-lt"/>
              <a:buAutoNum type="arabicPeriod"/>
            </a:pPr>
            <a:r>
              <a:rPr lang="zh-CN" altLang="en-US" sz="1800" b="1" dirty="0" smtClean="0">
                <a:solidFill>
                  <a:srgbClr val="7030A0"/>
                </a:solidFill>
              </a:rPr>
              <a:t>图像的读取：</a:t>
            </a:r>
            <a:endParaRPr lang="en-US" altLang="zh-CN" sz="1800" b="1" dirty="0" smtClean="0">
              <a:solidFill>
                <a:srgbClr val="7030A0"/>
              </a:solidFill>
            </a:endParaRPr>
          </a:p>
          <a:p>
            <a:pPr algn="l"/>
            <a:r>
              <a:rPr lang="en-US" altLang="zh-CN" sz="1800" dirty="0" smtClean="0"/>
              <a:t>        I =  </a:t>
            </a:r>
            <a:r>
              <a:rPr lang="en-US" altLang="zh-CN" sz="1800" dirty="0" err="1" smtClean="0"/>
              <a:t>imread</a:t>
            </a:r>
            <a:r>
              <a:rPr lang="en-US" altLang="zh-CN" sz="1800" dirty="0" smtClean="0"/>
              <a:t>(‘./balloon.jpg’); </a:t>
            </a:r>
            <a:r>
              <a:rPr lang="zh-CN" altLang="en-US" sz="1800" dirty="0" smtClean="0"/>
              <a:t>支持相对路径，绝对路径。</a:t>
            </a:r>
            <a:endParaRPr lang="en-US" altLang="zh-CN" sz="1800" dirty="0" smtClean="0"/>
          </a:p>
          <a:p>
            <a:pPr algn="l"/>
            <a:r>
              <a:rPr lang="en-US" altLang="zh-CN" sz="1800" dirty="0"/>
              <a:t> </a:t>
            </a:r>
            <a:r>
              <a:rPr lang="en-US" altLang="zh-CN" sz="1800" dirty="0" smtClean="0"/>
              <a:t>       [Row, Column, Dimension] = size(I); % Row=480, Column = 512, D = 3, </a:t>
            </a:r>
            <a:r>
              <a:rPr lang="zh-CN" altLang="en-US" sz="1800" dirty="0" smtClean="0"/>
              <a:t>彩色图像</a:t>
            </a:r>
            <a:endParaRPr lang="en-US" altLang="zh-CN" sz="1800" dirty="0" smtClean="0"/>
          </a:p>
          <a:p>
            <a:pPr marL="342900" indent="-342900" algn="l">
              <a:buFont typeface="+mj-lt"/>
              <a:buAutoNum type="arabicPeriod" startAt="2"/>
            </a:pPr>
            <a:r>
              <a:rPr lang="zh-CN" altLang="en-US" sz="1800" b="1" dirty="0">
                <a:solidFill>
                  <a:srgbClr val="7030A0"/>
                </a:solidFill>
              </a:rPr>
              <a:t>图像</a:t>
            </a:r>
            <a:r>
              <a:rPr lang="zh-CN" altLang="en-US" sz="1800" b="1" dirty="0" smtClean="0">
                <a:solidFill>
                  <a:srgbClr val="7030A0"/>
                </a:solidFill>
              </a:rPr>
              <a:t>的</a:t>
            </a:r>
            <a:r>
              <a:rPr lang="zh-CN" altLang="en-US" sz="1800" b="1" dirty="0">
                <a:solidFill>
                  <a:srgbClr val="7030A0"/>
                </a:solidFill>
              </a:rPr>
              <a:t>写入</a:t>
            </a:r>
            <a:r>
              <a:rPr lang="zh-CN" altLang="en-US" sz="1800" b="1" dirty="0" smtClean="0">
                <a:solidFill>
                  <a:srgbClr val="7030A0"/>
                </a:solidFill>
              </a:rPr>
              <a:t>：</a:t>
            </a:r>
            <a:endParaRPr lang="en-US" altLang="zh-CN" sz="1800" b="1" dirty="0">
              <a:solidFill>
                <a:srgbClr val="7030A0"/>
              </a:solidFill>
            </a:endParaRPr>
          </a:p>
          <a:p>
            <a:pPr marL="285750" indent="-285750" algn="l">
              <a:buFont typeface="Arial" panose="020B0604020202020204" pitchFamily="34" charset="0"/>
              <a:buChar char="•"/>
            </a:pPr>
            <a:r>
              <a:rPr lang="en-US" altLang="zh-CN" sz="1800" dirty="0" err="1" smtClean="0"/>
              <a:t>imwrite</a:t>
            </a:r>
            <a:r>
              <a:rPr lang="en-US" altLang="zh-CN" sz="1800" dirty="0" smtClean="0"/>
              <a:t>(I, ‘filename’);  </a:t>
            </a:r>
            <a:r>
              <a:rPr lang="zh-CN" altLang="en-US" sz="1800" dirty="0" smtClean="0"/>
              <a:t>针对</a:t>
            </a:r>
            <a:r>
              <a:rPr lang="en-US" altLang="zh-CN" sz="1800" dirty="0" smtClean="0"/>
              <a:t>jpeg</a:t>
            </a:r>
            <a:r>
              <a:rPr lang="zh-CN" altLang="en-US" sz="1800" dirty="0" smtClean="0"/>
              <a:t>图像，可设置有损压缩如下</a:t>
            </a:r>
            <a:r>
              <a:rPr lang="en-US" altLang="zh-CN" sz="1800" dirty="0" smtClean="0"/>
              <a:t>:</a:t>
            </a:r>
          </a:p>
          <a:p>
            <a:pPr marL="285750" indent="-285750" algn="l">
              <a:buFont typeface="Arial" panose="020B0604020202020204" pitchFamily="34" charset="0"/>
              <a:buChar char="•"/>
            </a:pPr>
            <a:r>
              <a:rPr lang="en-US" altLang="zh-CN" sz="1800" dirty="0" err="1" smtClean="0"/>
              <a:t>imwrite</a:t>
            </a:r>
            <a:r>
              <a:rPr lang="en-US" altLang="zh-CN" sz="1800" dirty="0" smtClean="0"/>
              <a:t>(I</a:t>
            </a:r>
            <a:r>
              <a:rPr lang="en-US" altLang="zh-CN" sz="1800" dirty="0"/>
              <a:t>, ‘filename</a:t>
            </a:r>
            <a:r>
              <a:rPr lang="en-US" altLang="zh-CN" sz="1800" dirty="0" smtClean="0"/>
              <a:t>’, ‘quality’, q); </a:t>
            </a:r>
            <a:r>
              <a:rPr lang="zh-CN" altLang="en-US" sz="1800" dirty="0" smtClean="0"/>
              <a:t>其中</a:t>
            </a:r>
            <a:r>
              <a:rPr lang="en-US" altLang="zh-CN" sz="1800" dirty="0" smtClean="0"/>
              <a:t>q</a:t>
            </a:r>
            <a:r>
              <a:rPr lang="zh-CN" altLang="en-US" sz="1800" dirty="0" smtClean="0"/>
              <a:t>为整数，取值范围是 </a:t>
            </a:r>
            <a:r>
              <a:rPr lang="en-US" altLang="zh-CN" sz="1800" dirty="0" smtClean="0"/>
              <a:t>0~100. </a:t>
            </a:r>
          </a:p>
          <a:p>
            <a:pPr marL="285750" indent="-285750" algn="l">
              <a:buFont typeface="Arial" panose="020B0604020202020204" pitchFamily="34" charset="0"/>
              <a:buChar char="•"/>
            </a:pPr>
            <a:r>
              <a:rPr lang="zh-CN" altLang="en-US" sz="1800" dirty="0" smtClean="0"/>
              <a:t>可以使用文件</a:t>
            </a:r>
            <a:r>
              <a:rPr lang="en-US" altLang="zh-CN" sz="1800" dirty="0" smtClean="0"/>
              <a:t>-&gt;</a:t>
            </a:r>
            <a:r>
              <a:rPr lang="zh-CN" altLang="en-US" sz="1800" dirty="0" smtClean="0"/>
              <a:t>保存</a:t>
            </a:r>
            <a:r>
              <a:rPr lang="en-US" altLang="zh-CN" sz="1800" dirty="0" smtClean="0"/>
              <a:t>/</a:t>
            </a:r>
            <a:r>
              <a:rPr lang="zh-CN" altLang="en-US" sz="1800" dirty="0" smtClean="0"/>
              <a:t>另存为 来存储图像，如上页图片所示。</a:t>
            </a:r>
            <a:endParaRPr lang="en-US" altLang="zh-CN" sz="1800" dirty="0" smtClean="0"/>
          </a:p>
          <a:p>
            <a:pPr algn="l"/>
            <a:endParaRPr lang="en-US" altLang="zh-CN" sz="1800" dirty="0"/>
          </a:p>
          <a:p>
            <a:pPr algn="l"/>
            <a:endParaRPr lang="en-US" altLang="zh-CN" sz="1800" dirty="0"/>
          </a:p>
          <a:p>
            <a:pPr algn="l"/>
            <a:endParaRPr lang="en-US" altLang="zh-CN" sz="1800" dirty="0"/>
          </a:p>
          <a:p>
            <a:pPr algn="l"/>
            <a:endParaRPr lang="en-US" altLang="zh-CN" sz="1800" dirty="0"/>
          </a:p>
          <a:p>
            <a:pPr algn="l"/>
            <a:endParaRPr lang="en-US" altLang="zh-CN" sz="1800" dirty="0"/>
          </a:p>
          <a:p>
            <a:pPr marL="285750" indent="-285750" algn="l">
              <a:buFont typeface="Arial" panose="020B0604020202020204" pitchFamily="34" charset="0"/>
              <a:buChar char="•"/>
            </a:pPr>
            <a:endParaRPr lang="en-US" altLang="zh-CN" sz="1800" dirty="0" smtClean="0"/>
          </a:p>
          <a:p>
            <a:pPr lvl="1" algn="l"/>
            <a:endParaRPr lang="en-US" altLang="zh-CN" sz="1600" dirty="0"/>
          </a:p>
          <a:p>
            <a:pPr marL="1257300" lvl="2" indent="-342900" algn="l">
              <a:buFont typeface="+mj-lt"/>
              <a:buAutoNum type="arabicPeriod" startAt="8"/>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1.3.3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中图像的基本操作</a:t>
            </a:r>
            <a:endParaRPr lang="zh-CN" altLang="en-US" dirty="0">
              <a:solidFill>
                <a:srgbClr val="7030A0"/>
              </a:solidFill>
            </a:endParaRPr>
          </a:p>
        </p:txBody>
      </p:sp>
    </p:spTree>
    <p:extLst>
      <p:ext uri="{BB962C8B-B14F-4D97-AF65-F5344CB8AC3E}">
        <p14:creationId xmlns:p14="http://schemas.microsoft.com/office/powerpoint/2010/main" val="34612027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en-US" altLang="zh-CN" sz="2800" dirty="0" err="1" smtClean="0">
                <a:latin typeface="宋体" panose="02010600030101010101" pitchFamily="2" charset="-122"/>
                <a:ea typeface="宋体" panose="02010600030101010101" pitchFamily="2" charset="-122"/>
              </a:rPr>
              <a:t>Matlab</a:t>
            </a:r>
            <a:r>
              <a:rPr lang="zh-CN" altLang="en-US" sz="2800" dirty="0" smtClean="0">
                <a:latin typeface="宋体" panose="02010600030101010101" pitchFamily="2" charset="-122"/>
                <a:ea typeface="宋体" panose="02010600030101010101" pitchFamily="2" charset="-122"/>
              </a:rPr>
              <a:t>中图像的基本操作</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marL="342900" indent="-342900" algn="l">
              <a:buFont typeface="+mj-lt"/>
              <a:buAutoNum type="arabicPeriod" startAt="3"/>
            </a:pPr>
            <a:r>
              <a:rPr lang="zh-CN" altLang="en-US" sz="1800" b="1" dirty="0" smtClean="0">
                <a:solidFill>
                  <a:srgbClr val="7030A0"/>
                </a:solidFill>
              </a:rPr>
              <a:t>图像的显示：</a:t>
            </a:r>
            <a:endParaRPr lang="en-US" altLang="zh-CN" sz="1800" b="1" dirty="0" smtClean="0">
              <a:solidFill>
                <a:srgbClr val="7030A0"/>
              </a:solidFill>
            </a:endParaRPr>
          </a:p>
          <a:p>
            <a:pPr marL="285750" indent="-285750" algn="l">
              <a:buFont typeface="Wingdings" panose="05000000000000000000" pitchFamily="2" charset="2"/>
              <a:buChar char="u"/>
            </a:pPr>
            <a:r>
              <a:rPr lang="en-US" altLang="zh-CN" sz="1800" dirty="0" smtClean="0"/>
              <a:t>figure()</a:t>
            </a:r>
            <a:r>
              <a:rPr lang="zh-CN" altLang="en-US" sz="1800" dirty="0" smtClean="0"/>
              <a:t>创建新的图形窗口，</a:t>
            </a:r>
            <a:r>
              <a:rPr lang="en-US" altLang="zh-CN" sz="1800" dirty="0" err="1" smtClean="0"/>
              <a:t>imshow</a:t>
            </a:r>
            <a:r>
              <a:rPr lang="en-US" altLang="zh-CN" sz="1800" dirty="0" smtClean="0"/>
              <a:t>()</a:t>
            </a:r>
            <a:r>
              <a:rPr lang="zh-CN" altLang="en-US" sz="1800" dirty="0" smtClean="0"/>
              <a:t>输出图像。如：</a:t>
            </a:r>
            <a:endParaRPr lang="en-US" altLang="zh-CN" sz="1800" dirty="0" smtClean="0"/>
          </a:p>
          <a:p>
            <a:pPr algn="l"/>
            <a:r>
              <a:rPr lang="en-US" altLang="zh-CN" sz="1800" dirty="0" smtClean="0"/>
              <a:t>        img1 = </a:t>
            </a:r>
            <a:r>
              <a:rPr lang="en-US" altLang="zh-CN" sz="1800" dirty="0" err="1" smtClean="0"/>
              <a:t>imread</a:t>
            </a:r>
            <a:r>
              <a:rPr lang="en-US" altLang="zh-CN" sz="1800" dirty="0" smtClean="0"/>
              <a:t>(“./airplane1.jpg”); </a:t>
            </a:r>
          </a:p>
          <a:p>
            <a:pPr algn="l"/>
            <a:r>
              <a:rPr lang="en-US" altLang="zh-CN" sz="1800" dirty="0"/>
              <a:t> </a:t>
            </a:r>
            <a:r>
              <a:rPr lang="en-US" altLang="zh-CN" sz="1800" dirty="0" smtClean="0"/>
              <a:t>       img2 </a:t>
            </a:r>
            <a:r>
              <a:rPr lang="en-US" altLang="zh-CN" sz="1800" dirty="0"/>
              <a:t>= </a:t>
            </a:r>
            <a:r>
              <a:rPr lang="en-US" altLang="zh-CN" sz="1800" dirty="0" err="1"/>
              <a:t>imread</a:t>
            </a:r>
            <a:r>
              <a:rPr lang="en-US" altLang="zh-CN" sz="1800" dirty="0"/>
              <a:t>(“./</a:t>
            </a:r>
            <a:r>
              <a:rPr lang="en-US" altLang="zh-CN" sz="1800" dirty="0" smtClean="0"/>
              <a:t>airplane2.jpg”);</a:t>
            </a:r>
          </a:p>
          <a:p>
            <a:pPr algn="l"/>
            <a:r>
              <a:rPr lang="en-US" altLang="zh-CN" sz="1800" dirty="0"/>
              <a:t> </a:t>
            </a:r>
            <a:r>
              <a:rPr lang="en-US" altLang="zh-CN" sz="1800" dirty="0" smtClean="0"/>
              <a:t>       </a:t>
            </a:r>
            <a:r>
              <a:rPr lang="en-US" altLang="zh-CN" sz="1800" dirty="0" err="1" smtClean="0"/>
              <a:t>imshow</a:t>
            </a:r>
            <a:r>
              <a:rPr lang="en-US" altLang="zh-CN" sz="1800" dirty="0" smtClean="0"/>
              <a:t>(img1);</a:t>
            </a:r>
          </a:p>
          <a:p>
            <a:pPr algn="l"/>
            <a:r>
              <a:rPr lang="en-US" altLang="zh-CN" sz="1800" dirty="0"/>
              <a:t> </a:t>
            </a:r>
            <a:r>
              <a:rPr lang="en-US" altLang="zh-CN" sz="1800" dirty="0" smtClean="0"/>
              <a:t>       %</a:t>
            </a:r>
            <a:r>
              <a:rPr lang="en-US" altLang="zh-CN" sz="1800" dirty="0"/>
              <a:t> </a:t>
            </a:r>
            <a:r>
              <a:rPr lang="en-US" altLang="zh-CN" sz="1800" dirty="0" smtClean="0"/>
              <a:t>figure(5); </a:t>
            </a:r>
            <a:r>
              <a:rPr lang="zh-CN" altLang="en-US" sz="1800" dirty="0"/>
              <a:t>多</a:t>
            </a:r>
            <a:r>
              <a:rPr lang="zh-CN" altLang="en-US" sz="1800" dirty="0" smtClean="0"/>
              <a:t>图显示，也可以是 </a:t>
            </a:r>
            <a:r>
              <a:rPr lang="en-US" altLang="zh-CN" sz="1800" dirty="0" smtClean="0"/>
              <a:t>figure; </a:t>
            </a:r>
          </a:p>
          <a:p>
            <a:pPr algn="l"/>
            <a:r>
              <a:rPr lang="en-US" altLang="zh-CN" sz="1800" dirty="0"/>
              <a:t> </a:t>
            </a:r>
            <a:r>
              <a:rPr lang="en-US" altLang="zh-CN" sz="1800" dirty="0" smtClean="0"/>
              <a:t>       </a:t>
            </a:r>
            <a:r>
              <a:rPr lang="en-US" altLang="zh-CN" sz="1800" dirty="0" err="1" smtClean="0"/>
              <a:t>imshow</a:t>
            </a:r>
            <a:r>
              <a:rPr lang="en-US" altLang="zh-CN" sz="1800" dirty="0" smtClean="0"/>
              <a:t>(img2);</a:t>
            </a:r>
          </a:p>
          <a:p>
            <a:pPr algn="l"/>
            <a:r>
              <a:rPr lang="en-US" altLang="zh-CN" sz="1800" dirty="0"/>
              <a:t> </a:t>
            </a:r>
            <a:r>
              <a:rPr lang="en-US" altLang="zh-CN" sz="1800" dirty="0" smtClean="0"/>
              <a:t>       % close(5), </a:t>
            </a:r>
            <a:r>
              <a:rPr lang="zh-CN" altLang="en-US" sz="1800" dirty="0" smtClean="0"/>
              <a:t>关闭图形窗口</a:t>
            </a:r>
            <a:endParaRPr lang="en-US" altLang="zh-CN" sz="1800" dirty="0" smtClean="0"/>
          </a:p>
          <a:p>
            <a:pPr marL="285750" indent="-285750" algn="l">
              <a:buFont typeface="Wingdings" panose="05000000000000000000" pitchFamily="2" charset="2"/>
              <a:buChar char="u"/>
            </a:pPr>
            <a:r>
              <a:rPr lang="en-US" altLang="zh-CN" sz="1800" dirty="0"/>
              <a:t>s</a:t>
            </a:r>
            <a:r>
              <a:rPr lang="en-US" altLang="zh-CN" sz="1800" dirty="0" smtClean="0"/>
              <a:t>ubplot </a:t>
            </a:r>
            <a:r>
              <a:rPr lang="zh-CN" altLang="en-US" sz="1800" dirty="0" smtClean="0"/>
              <a:t>与 </a:t>
            </a:r>
            <a:r>
              <a:rPr lang="en-US" altLang="zh-CN" sz="1800" dirty="0" err="1" smtClean="0"/>
              <a:t>subimage</a:t>
            </a:r>
            <a:r>
              <a:rPr lang="en-US" altLang="zh-CN" sz="1800" dirty="0" smtClean="0"/>
              <a:t> </a:t>
            </a:r>
            <a:r>
              <a:rPr lang="zh-CN" altLang="en-US" sz="1800" dirty="0" smtClean="0"/>
              <a:t>函数，如</a:t>
            </a:r>
            <a:r>
              <a:rPr lang="en-US" altLang="zh-CN" sz="1800" dirty="0" smtClean="0"/>
              <a:t>(</a:t>
            </a:r>
            <a:r>
              <a:rPr lang="zh-CN" altLang="en-US" sz="1800" dirty="0" smtClean="0"/>
              <a:t>右图所示</a:t>
            </a:r>
            <a:r>
              <a:rPr lang="en-US" altLang="zh-CN" sz="1800" dirty="0" smtClean="0"/>
              <a:t>)</a:t>
            </a:r>
            <a:r>
              <a:rPr lang="zh-CN" altLang="en-US" sz="1800" dirty="0" smtClean="0"/>
              <a:t>：</a:t>
            </a:r>
            <a:endParaRPr lang="en-US" altLang="zh-CN" sz="1800" dirty="0" smtClean="0"/>
          </a:p>
          <a:p>
            <a:pPr algn="l"/>
            <a:r>
              <a:rPr lang="en-US" altLang="zh-CN" sz="1800" dirty="0" smtClean="0"/>
              <a:t>        figure;</a:t>
            </a:r>
          </a:p>
          <a:p>
            <a:pPr algn="l"/>
            <a:r>
              <a:rPr lang="en-US" altLang="zh-CN" sz="1800" dirty="0"/>
              <a:t>        subplot(1,2,1), </a:t>
            </a:r>
            <a:r>
              <a:rPr lang="en-US" altLang="zh-CN" sz="1800" dirty="0" err="1"/>
              <a:t>subimage</a:t>
            </a:r>
            <a:r>
              <a:rPr lang="en-US" altLang="zh-CN" sz="1800" dirty="0"/>
              <a:t>(img1);title('airplane1'); </a:t>
            </a:r>
            <a:endParaRPr lang="en-US" altLang="zh-CN" sz="1800" dirty="0" smtClean="0"/>
          </a:p>
          <a:p>
            <a:pPr algn="l"/>
            <a:r>
              <a:rPr lang="en-US" altLang="zh-CN" sz="1800" dirty="0"/>
              <a:t>        </a:t>
            </a:r>
            <a:r>
              <a:rPr lang="en-US" altLang="zh-CN" sz="1800" dirty="0" smtClean="0"/>
              <a:t>subplot(1,2,2), </a:t>
            </a:r>
            <a:r>
              <a:rPr lang="en-US" altLang="zh-CN" sz="1800" dirty="0" err="1" smtClean="0"/>
              <a:t>subimage</a:t>
            </a:r>
            <a:r>
              <a:rPr lang="en-US" altLang="zh-CN" sz="1800" dirty="0" smtClean="0"/>
              <a:t>(img2);</a:t>
            </a:r>
            <a:r>
              <a:rPr lang="en-US" altLang="zh-CN" sz="1800" dirty="0"/>
              <a:t>title(</a:t>
            </a:r>
            <a:r>
              <a:rPr lang="en-US" altLang="zh-CN" sz="1800" dirty="0" smtClean="0"/>
              <a:t>'airplane2');</a:t>
            </a:r>
            <a:endParaRPr lang="en-US" altLang="zh-CN" sz="1800" dirty="0"/>
          </a:p>
          <a:p>
            <a:pPr algn="l"/>
            <a:endParaRPr lang="en-US" altLang="zh-CN" sz="1800" dirty="0"/>
          </a:p>
          <a:p>
            <a:pPr algn="l"/>
            <a:endParaRPr lang="en-US" altLang="zh-CN" sz="1800" dirty="0"/>
          </a:p>
          <a:p>
            <a:pPr algn="l"/>
            <a:endParaRPr lang="en-US" altLang="zh-CN" sz="1800" dirty="0"/>
          </a:p>
          <a:p>
            <a:pPr algn="l"/>
            <a:endParaRPr lang="en-US" altLang="zh-CN" sz="1800" dirty="0"/>
          </a:p>
          <a:p>
            <a:pPr algn="l"/>
            <a:endParaRPr lang="en-US" altLang="zh-CN" sz="1800" dirty="0"/>
          </a:p>
          <a:p>
            <a:pPr marL="285750" indent="-285750" algn="l">
              <a:buFont typeface="Arial" panose="020B0604020202020204" pitchFamily="34" charset="0"/>
              <a:buChar char="•"/>
            </a:pPr>
            <a:endParaRPr lang="en-US" altLang="zh-CN" sz="1800" dirty="0" smtClean="0"/>
          </a:p>
          <a:p>
            <a:pPr lvl="1" algn="l"/>
            <a:endParaRPr lang="en-US" altLang="zh-CN" sz="1600" dirty="0"/>
          </a:p>
          <a:p>
            <a:pPr marL="1257300" lvl="2" indent="-342900" algn="l">
              <a:buFont typeface="+mj-lt"/>
              <a:buAutoNum type="arabicPeriod" startAt="8"/>
            </a:pPr>
            <a:endParaRPr lang="en-US" altLang="zh-CN" sz="1600" dirty="0" smtClean="0"/>
          </a:p>
          <a:p>
            <a:pPr lvl="1" algn="l"/>
            <a:endParaRPr lang="en-US" altLang="zh-CN" sz="1800" dirty="0" smtClean="0"/>
          </a:p>
          <a:p>
            <a:pPr lvl="1" algn="l"/>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369332"/>
          </a:xfrm>
          <a:prstGeom prst="rect">
            <a:avLst/>
          </a:prstGeom>
          <a:noFill/>
        </p:spPr>
        <p:txBody>
          <a:bodyPr wrap="square" rtlCol="0">
            <a:spAutoFit/>
          </a:bodyPr>
          <a:lstStyle/>
          <a:p>
            <a:pPr algn="ctr"/>
            <a:r>
              <a:rPr lang="en-US" altLang="zh-CN" dirty="0" smtClean="0">
                <a:solidFill>
                  <a:srgbClr val="7030A0"/>
                </a:solidFill>
                <a:latin typeface="宋体" panose="02010600030101010101" pitchFamily="2" charset="-122"/>
                <a:ea typeface="宋体" panose="02010600030101010101" pitchFamily="2" charset="-122"/>
              </a:rPr>
              <a:t>1.3 </a:t>
            </a:r>
            <a:r>
              <a:rPr lang="zh-CN" altLang="en-US" dirty="0" smtClean="0">
                <a:solidFill>
                  <a:srgbClr val="7030A0"/>
                </a:solidFill>
                <a:latin typeface="宋体" panose="02010600030101010101" pitchFamily="2" charset="-122"/>
                <a:ea typeface="宋体" panose="02010600030101010101" pitchFamily="2" charset="-122"/>
              </a:rPr>
              <a:t>使用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a:solidFill>
                  <a:srgbClr val="7030A0"/>
                </a:solidFill>
                <a:latin typeface="宋体" panose="02010600030101010101" pitchFamily="2" charset="-122"/>
                <a:ea typeface="宋体" panose="02010600030101010101" pitchFamily="2" charset="-122"/>
              </a:rPr>
              <a:t>处理数字图像</a:t>
            </a:r>
            <a:r>
              <a:rPr lang="en-US" altLang="zh-CN" dirty="0" smtClean="0">
                <a:solidFill>
                  <a:srgbClr val="7030A0"/>
                </a:solidFill>
                <a:latin typeface="宋体" panose="02010600030101010101" pitchFamily="2" charset="-122"/>
                <a:ea typeface="宋体" panose="02010600030101010101" pitchFamily="2" charset="-122"/>
              </a:rPr>
              <a:t>· 1.3.3 </a:t>
            </a:r>
            <a:r>
              <a:rPr lang="en-US" altLang="zh-CN" dirty="0" err="1">
                <a:solidFill>
                  <a:srgbClr val="7030A0"/>
                </a:solidFill>
                <a:latin typeface="宋体" panose="02010600030101010101" pitchFamily="2" charset="-122"/>
                <a:ea typeface="宋体" panose="02010600030101010101" pitchFamily="2" charset="-122"/>
              </a:rPr>
              <a:t>Matlab</a:t>
            </a:r>
            <a:r>
              <a:rPr lang="zh-CN" altLang="en-US" dirty="0" smtClean="0">
                <a:solidFill>
                  <a:srgbClr val="7030A0"/>
                </a:solidFill>
                <a:latin typeface="宋体" panose="02010600030101010101" pitchFamily="2" charset="-122"/>
                <a:ea typeface="宋体" panose="02010600030101010101" pitchFamily="2" charset="-122"/>
              </a:rPr>
              <a:t>中图像的基本操作</a:t>
            </a:r>
            <a:endParaRPr lang="zh-CN" altLang="en-US" dirty="0">
              <a:solidFill>
                <a:srgbClr val="7030A0"/>
              </a:solidFill>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1795" y="3638511"/>
            <a:ext cx="5429529" cy="1511378"/>
          </a:xfrm>
          <a:prstGeom prst="rect">
            <a:avLst/>
          </a:prstGeom>
        </p:spPr>
      </p:pic>
    </p:spTree>
    <p:extLst>
      <p:ext uri="{BB962C8B-B14F-4D97-AF65-F5344CB8AC3E}">
        <p14:creationId xmlns:p14="http://schemas.microsoft.com/office/powerpoint/2010/main" val="1772047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50640" y="335280"/>
            <a:ext cx="7487920" cy="5909310"/>
          </a:xfrm>
          <a:prstGeom prst="rect">
            <a:avLst/>
          </a:prstGeom>
          <a:noFill/>
          <a:ln>
            <a:noFill/>
          </a:ln>
        </p:spPr>
        <p:txBody>
          <a:bodyPr wrap="square" rtlCol="0">
            <a:spAutoFit/>
          </a:bodyPr>
          <a:lstStyle/>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1.1 </a:t>
            </a:r>
            <a:r>
              <a:rPr lang="zh-CN" altLang="en-US" dirty="0" smtClean="0">
                <a:ln>
                  <a:solidFill>
                    <a:srgbClr val="7030A0"/>
                  </a:solidFill>
                </a:ln>
                <a:latin typeface="宋体" panose="02010600030101010101" pitchFamily="2" charset="-122"/>
                <a:ea typeface="宋体" panose="02010600030101010101" pitchFamily="2" charset="-122"/>
              </a:rPr>
              <a:t>数字图像处理概述</a:t>
            </a: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1.1.1 </a:t>
            </a:r>
            <a:r>
              <a:rPr lang="zh-CN" altLang="en-US" dirty="0" smtClean="0">
                <a:ln>
                  <a:solidFill>
                    <a:srgbClr val="7030A0"/>
                  </a:solidFill>
                </a:ln>
                <a:latin typeface="宋体" panose="02010600030101010101" pitchFamily="2" charset="-122"/>
                <a:ea typeface="宋体" panose="02010600030101010101" pitchFamily="2" charset="-122"/>
              </a:rPr>
              <a:t>图像与数字图像</a:t>
            </a: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1.1.2 </a:t>
            </a:r>
            <a:r>
              <a:rPr lang="zh-CN" altLang="en-US" dirty="0" smtClean="0">
                <a:ln>
                  <a:solidFill>
                    <a:srgbClr val="7030A0"/>
                  </a:solidFill>
                </a:ln>
                <a:latin typeface="宋体" panose="02010600030101010101" pitchFamily="2" charset="-122"/>
                <a:ea typeface="宋体" panose="02010600030101010101" pitchFamily="2" charset="-122"/>
              </a:rPr>
              <a:t>数字图像处理研究的内容</a:t>
            </a: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1.1.3 </a:t>
            </a:r>
            <a:r>
              <a:rPr lang="zh-CN" altLang="en-US" dirty="0" smtClean="0">
                <a:ln>
                  <a:solidFill>
                    <a:srgbClr val="7030A0"/>
                  </a:solidFill>
                </a:ln>
                <a:latin typeface="宋体" panose="02010600030101010101" pitchFamily="2" charset="-122"/>
                <a:ea typeface="宋体" panose="02010600030101010101" pitchFamily="2" charset="-122"/>
              </a:rPr>
              <a:t>数字图像处理的应用</a:t>
            </a:r>
            <a:endParaRPr lang="en-US" altLang="zh-CN" dirty="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1.2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en-US" altLang="zh-CN" dirty="0" smtClean="0">
                <a:ln>
                  <a:solidFill>
                    <a:srgbClr val="7030A0"/>
                  </a:solidFill>
                </a:ln>
                <a:latin typeface="宋体" panose="02010600030101010101" pitchFamily="2" charset="-122"/>
                <a:ea typeface="宋体" panose="02010600030101010101" pitchFamily="2" charset="-122"/>
              </a:rPr>
              <a:t> </a:t>
            </a:r>
            <a:r>
              <a:rPr lang="zh-CN" altLang="en-US" dirty="0" smtClean="0">
                <a:ln>
                  <a:solidFill>
                    <a:srgbClr val="7030A0"/>
                  </a:solidFill>
                </a:ln>
                <a:latin typeface="宋体" panose="02010600030101010101" pitchFamily="2" charset="-122"/>
                <a:ea typeface="宋体" panose="02010600030101010101" pitchFamily="2" charset="-122"/>
              </a:rPr>
              <a:t>概述</a:t>
            </a: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1.2.1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zh-CN" altLang="en-US" dirty="0" smtClean="0">
                <a:ln>
                  <a:solidFill>
                    <a:srgbClr val="7030A0"/>
                  </a:solidFill>
                </a:ln>
                <a:latin typeface="宋体" panose="02010600030101010101" pitchFamily="2" charset="-122"/>
                <a:ea typeface="宋体" panose="02010600030101010101" pitchFamily="2" charset="-122"/>
              </a:rPr>
              <a:t>的发展</a:t>
            </a:r>
            <a:endParaRPr lang="en-US" altLang="zh-CN" dirty="0" smtClean="0">
              <a:ln>
                <a:solidFill>
                  <a:srgbClr val="7030A0"/>
                </a:solidFill>
              </a:ln>
              <a:latin typeface="宋体" panose="02010600030101010101" pitchFamily="2" charset="-122"/>
              <a:ea typeface="宋体" panose="02010600030101010101" pitchFamily="2" charset="-122"/>
            </a:endParaRPr>
          </a:p>
          <a:p>
            <a:pPr lvl="1"/>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1.2.2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zh-CN" altLang="en-US" dirty="0" smtClean="0">
                <a:ln>
                  <a:solidFill>
                    <a:srgbClr val="7030A0"/>
                  </a:solidFill>
                </a:ln>
                <a:latin typeface="宋体" panose="02010600030101010101" pitchFamily="2" charset="-122"/>
                <a:ea typeface="宋体" panose="02010600030101010101" pitchFamily="2" charset="-122"/>
              </a:rPr>
              <a:t>的结构</a:t>
            </a:r>
            <a:endParaRPr lang="en-US" altLang="zh-CN" dirty="0" smtClean="0">
              <a:ln>
                <a:solidFill>
                  <a:srgbClr val="7030A0"/>
                </a:solidFill>
              </a:ln>
              <a:latin typeface="宋体" panose="02010600030101010101" pitchFamily="2" charset="-122"/>
              <a:ea typeface="宋体" panose="02010600030101010101" pitchFamily="2" charset="-122"/>
            </a:endParaRPr>
          </a:p>
          <a:p>
            <a:pPr lvl="1"/>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1.3 </a:t>
            </a:r>
            <a:r>
              <a:rPr lang="zh-CN" altLang="en-US" dirty="0" smtClean="0">
                <a:ln>
                  <a:solidFill>
                    <a:srgbClr val="7030A0"/>
                  </a:solidFill>
                </a:ln>
                <a:latin typeface="宋体" panose="02010600030101010101" pitchFamily="2" charset="-122"/>
                <a:ea typeface="宋体" panose="02010600030101010101" pitchFamily="2" charset="-122"/>
              </a:rPr>
              <a:t>使用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zh-CN" altLang="en-US" dirty="0" smtClean="0">
                <a:ln>
                  <a:solidFill>
                    <a:srgbClr val="7030A0"/>
                  </a:solidFill>
                </a:ln>
                <a:latin typeface="宋体" panose="02010600030101010101" pitchFamily="2" charset="-122"/>
                <a:ea typeface="宋体" panose="02010600030101010101" pitchFamily="2" charset="-122"/>
              </a:rPr>
              <a:t>处理数字图像</a:t>
            </a:r>
            <a:endParaRPr lang="en-US" altLang="zh-CN" dirty="0" smtClean="0">
              <a:ln>
                <a:solidFill>
                  <a:srgbClr val="7030A0"/>
                </a:solidFill>
              </a:ln>
              <a:latin typeface="宋体" panose="02010600030101010101" pitchFamily="2" charset="-122"/>
              <a:ea typeface="宋体" panose="02010600030101010101" pitchFamily="2" charset="-122"/>
            </a:endParaRPr>
          </a:p>
          <a:p>
            <a:pPr marL="285750"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1.3.1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zh-CN" altLang="en-US" dirty="0" smtClean="0">
                <a:ln>
                  <a:solidFill>
                    <a:srgbClr val="7030A0"/>
                  </a:solidFill>
                </a:ln>
                <a:latin typeface="宋体" panose="02010600030101010101" pitchFamily="2" charset="-122"/>
                <a:ea typeface="宋体" panose="02010600030101010101" pitchFamily="2" charset="-122"/>
              </a:rPr>
              <a:t>中的图像存储</a:t>
            </a: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1.3.2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zh-CN" altLang="en-US" dirty="0" smtClean="0">
                <a:ln>
                  <a:solidFill>
                    <a:srgbClr val="7030A0"/>
                  </a:solidFill>
                </a:ln>
                <a:latin typeface="宋体" panose="02010600030101010101" pitchFamily="2" charset="-122"/>
                <a:ea typeface="宋体" panose="02010600030101010101" pitchFamily="2" charset="-122"/>
              </a:rPr>
              <a:t>中的图像转换</a:t>
            </a: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endParaRPr lang="en-US" altLang="zh-CN" dirty="0" smtClean="0">
              <a:ln>
                <a:solidFill>
                  <a:srgbClr val="7030A0"/>
                </a:solidFill>
              </a:ln>
              <a:latin typeface="宋体" panose="02010600030101010101" pitchFamily="2" charset="-122"/>
              <a:ea typeface="宋体" panose="02010600030101010101" pitchFamily="2" charset="-122"/>
            </a:endParaRPr>
          </a:p>
          <a:p>
            <a:pPr marL="742950" lvl="1" indent="-285750">
              <a:buFont typeface="Wingdings" panose="05000000000000000000" pitchFamily="2" charset="2"/>
              <a:buChar char="u"/>
            </a:pPr>
            <a:r>
              <a:rPr lang="en-US" altLang="zh-CN" dirty="0" smtClean="0">
                <a:ln>
                  <a:solidFill>
                    <a:srgbClr val="7030A0"/>
                  </a:solidFill>
                </a:ln>
                <a:latin typeface="宋体" panose="02010600030101010101" pitchFamily="2" charset="-122"/>
                <a:ea typeface="宋体" panose="02010600030101010101" pitchFamily="2" charset="-122"/>
              </a:rPr>
              <a:t>1.3.3 </a:t>
            </a:r>
            <a:r>
              <a:rPr lang="en-US" altLang="zh-CN" dirty="0" err="1" smtClean="0">
                <a:ln>
                  <a:solidFill>
                    <a:srgbClr val="7030A0"/>
                  </a:solidFill>
                </a:ln>
                <a:latin typeface="宋体" panose="02010600030101010101" pitchFamily="2" charset="-122"/>
                <a:ea typeface="宋体" panose="02010600030101010101" pitchFamily="2" charset="-122"/>
              </a:rPr>
              <a:t>Matlab</a:t>
            </a:r>
            <a:r>
              <a:rPr lang="zh-CN" altLang="en-US" dirty="0" smtClean="0">
                <a:ln>
                  <a:solidFill>
                    <a:srgbClr val="7030A0"/>
                  </a:solidFill>
                </a:ln>
                <a:latin typeface="宋体" panose="02010600030101010101" pitchFamily="2" charset="-122"/>
                <a:ea typeface="宋体" panose="02010600030101010101" pitchFamily="2" charset="-122"/>
              </a:rPr>
              <a:t>中图像的基本操作</a:t>
            </a:r>
            <a:endParaRPr lang="zh-CN" altLang="en-US" dirty="0">
              <a:ln>
                <a:solidFill>
                  <a:srgbClr val="7030A0"/>
                </a:solidFill>
              </a:ln>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9921746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图像与数字图像</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2067878"/>
                <a:ext cx="9144000" cy="4068762"/>
              </a:xfrm>
            </p:spPr>
            <p:txBody>
              <a:bodyPr/>
              <a:lstStyle/>
              <a:p>
                <a:pPr marL="342900" indent="-342900" algn="l">
                  <a:buFont typeface="Wingdings" panose="05000000000000000000" pitchFamily="2" charset="2"/>
                  <a:buChar char="u"/>
                </a:pPr>
                <a:r>
                  <a:rPr lang="zh-CN" altLang="en-US" sz="2200" dirty="0" smtClean="0"/>
                  <a:t>图像</a:t>
                </a:r>
                <a:r>
                  <a:rPr lang="en-US" altLang="zh-CN" sz="2200" dirty="0" smtClean="0"/>
                  <a:t>: </a:t>
                </a:r>
                <a:r>
                  <a:rPr lang="zh-CN" altLang="en-US" sz="2200" dirty="0" smtClean="0"/>
                  <a:t>可绘制、摄制或印制的形象</a:t>
                </a:r>
                <a:endParaRPr lang="en-US" altLang="zh-CN" sz="2200" dirty="0" smtClean="0"/>
              </a:p>
              <a:p>
                <a:pPr marL="342900" indent="-342900" algn="l">
                  <a:buFont typeface="Wingdings" panose="05000000000000000000" pitchFamily="2" charset="2"/>
                  <a:buChar char="u"/>
                </a:pPr>
                <a:r>
                  <a:rPr lang="zh-CN" altLang="en-US" sz="2200" dirty="0" smtClean="0"/>
                  <a:t>数字图像：图像的数字信号表示；</a:t>
                </a:r>
                <a:r>
                  <a:rPr lang="en-US" altLang="zh-CN" sz="2200" dirty="0"/>
                  <a:t> </a:t>
                </a:r>
                <a14:m>
                  <m:oMath xmlns:m="http://schemas.openxmlformats.org/officeDocument/2006/math">
                    <m:r>
                      <a:rPr lang="en-US" altLang="zh-CN" sz="2200" i="1">
                        <a:latin typeface="Cambria Math" panose="02040503050406030204" pitchFamily="18" charset="0"/>
                      </a:rPr>
                      <m:t>𝑚</m:t>
                    </m:r>
                    <m:r>
                      <a:rPr lang="en-US" altLang="zh-CN" sz="2200" i="1">
                        <a:latin typeface="Cambria Math" panose="02040503050406030204" pitchFamily="18" charset="0"/>
                      </a:rPr>
                      <m:t> </m:t>
                    </m:r>
                  </m:oMath>
                </a14:m>
                <a:r>
                  <a:rPr lang="en-US" altLang="zh-CN" sz="2200" dirty="0"/>
                  <a:t>× </a:t>
                </a:r>
                <a14:m>
                  <m:oMath xmlns:m="http://schemas.openxmlformats.org/officeDocument/2006/math">
                    <m:r>
                      <a:rPr lang="en-US" altLang="zh-CN" sz="2200" b="0" i="1" smtClean="0">
                        <a:latin typeface="Cambria Math" panose="02040503050406030204" pitchFamily="18" charset="0"/>
                      </a:rPr>
                      <m:t>𝑛</m:t>
                    </m:r>
                  </m:oMath>
                </a14:m>
                <a:r>
                  <a:rPr lang="zh-CN" altLang="en-US" sz="2200" dirty="0" smtClean="0"/>
                  <a:t> 矩阵；函数 </a:t>
                </a:r>
                <a14:m>
                  <m:oMath xmlns:m="http://schemas.openxmlformats.org/officeDocument/2006/math">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𝑦</m:t>
                    </m:r>
                    <m:r>
                      <a:rPr lang="en-US" altLang="zh-CN" sz="2200" b="0" i="1" smtClean="0">
                        <a:latin typeface="Cambria Math" panose="02040503050406030204" pitchFamily="18" charset="0"/>
                      </a:rPr>
                      <m:t>)</m:t>
                    </m:r>
                  </m:oMath>
                </a14:m>
                <a:r>
                  <a:rPr lang="en-US" altLang="zh-CN" sz="2200" dirty="0" smtClean="0"/>
                  <a:t>, </a:t>
                </a:r>
                <a14:m>
                  <m:oMath xmlns:m="http://schemas.openxmlformats.org/officeDocument/2006/math">
                    <m:r>
                      <a:rPr lang="en-US" altLang="zh-CN" sz="2200" i="1">
                        <a:latin typeface="Cambria Math" panose="02040503050406030204" pitchFamily="18" charset="0"/>
                      </a:rPr>
                      <m:t>𝑥</m:t>
                    </m:r>
                    <m:r>
                      <a:rPr lang="en-US" altLang="zh-CN" sz="2200" i="1">
                        <a:latin typeface="Cambria Math" panose="02040503050406030204" pitchFamily="18" charset="0"/>
                      </a:rPr>
                      <m:t>, </m:t>
                    </m:r>
                    <m:r>
                      <a:rPr lang="en-US" altLang="zh-CN" sz="2200" i="1">
                        <a:latin typeface="Cambria Math" panose="02040503050406030204" pitchFamily="18" charset="0"/>
                      </a:rPr>
                      <m:t>𝑦</m:t>
                    </m:r>
                    <m:r>
                      <a:rPr lang="en-US" altLang="zh-CN" sz="2200" i="1">
                        <a:latin typeface="Cambria Math" panose="02040503050406030204" pitchFamily="18" charset="0"/>
                      </a:rPr>
                      <m:t>, </m:t>
                    </m:r>
                    <m:r>
                      <a:rPr lang="en-US" altLang="zh-CN" sz="2200" i="1">
                        <a:latin typeface="Cambria Math" panose="02040503050406030204" pitchFamily="18" charset="0"/>
                      </a:rPr>
                      <m:t>𝑓</m:t>
                    </m:r>
                    <m:r>
                      <a:rPr lang="en-US" altLang="zh-CN" sz="2200" i="1">
                        <a:latin typeface="Cambria Math" panose="02040503050406030204" pitchFamily="18" charset="0"/>
                      </a:rPr>
                      <m:t>(</m:t>
                    </m:r>
                    <m:r>
                      <a:rPr lang="en-US" altLang="zh-CN" sz="2200" i="1">
                        <a:latin typeface="Cambria Math" panose="02040503050406030204" pitchFamily="18" charset="0"/>
                      </a:rPr>
                      <m:t>𝑥</m:t>
                    </m:r>
                    <m:r>
                      <a:rPr lang="en-US" altLang="zh-CN" sz="2200" i="1">
                        <a:latin typeface="Cambria Math" panose="02040503050406030204" pitchFamily="18" charset="0"/>
                      </a:rPr>
                      <m:t>,</m:t>
                    </m:r>
                    <m:r>
                      <a:rPr lang="en-US" altLang="zh-CN" sz="2200" i="1">
                        <a:latin typeface="Cambria Math" panose="02040503050406030204" pitchFamily="18" charset="0"/>
                      </a:rPr>
                      <m:t>𝑦</m:t>
                    </m:r>
                    <m:r>
                      <a:rPr lang="en-US" altLang="zh-CN" sz="2200" i="1">
                        <a:latin typeface="Cambria Math" panose="02040503050406030204" pitchFamily="18" charset="0"/>
                      </a:rPr>
                      <m:t>)</m:t>
                    </m:r>
                  </m:oMath>
                </a14:m>
                <a:r>
                  <a:rPr lang="zh-CN" altLang="en-US" sz="2200" dirty="0"/>
                  <a:t>取值</a:t>
                </a:r>
                <a:r>
                  <a:rPr lang="zh-CN" altLang="en-US" sz="2200" dirty="0" smtClean="0"/>
                  <a:t>为</a:t>
                </a:r>
                <a:r>
                  <a:rPr lang="zh-CN" altLang="en-US" sz="2200" dirty="0"/>
                  <a:t>离散</a:t>
                </a:r>
                <a:r>
                  <a:rPr lang="zh-CN" altLang="en-US" sz="2200" dirty="0" smtClean="0"/>
                  <a:t>数值</a:t>
                </a:r>
                <a:r>
                  <a:rPr lang="en-US" altLang="zh-CN" sz="2200" dirty="0" smtClean="0"/>
                  <a:t>;</a:t>
                </a:r>
              </a:p>
              <a:p>
                <a:pPr marL="342900" indent="-342900" algn="l">
                  <a:buFont typeface="Wingdings" panose="05000000000000000000" pitchFamily="2" charset="2"/>
                  <a:buChar char="u"/>
                </a:pPr>
                <a:r>
                  <a:rPr lang="zh-CN" altLang="en-US" sz="2200" dirty="0" smtClean="0"/>
                  <a:t>模拟信号</a:t>
                </a:r>
                <a:r>
                  <a:rPr lang="en-US" altLang="zh-CN" sz="2200" dirty="0" smtClean="0"/>
                  <a:t>: </a:t>
                </a:r>
                <a14:m>
                  <m:oMath xmlns:m="http://schemas.openxmlformats.org/officeDocument/2006/math">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𝑦</m:t>
                    </m:r>
                    <m:r>
                      <a:rPr lang="en-US" altLang="zh-CN" sz="2200" b="0" i="1" smtClean="0">
                        <a:latin typeface="Cambria Math" panose="02040503050406030204" pitchFamily="18" charset="0"/>
                      </a:rPr>
                      <m:t>, </m:t>
                    </m:r>
                    <m:r>
                      <a:rPr lang="en-US" altLang="zh-CN" sz="2200" b="0" i="1" smtClean="0">
                        <a:latin typeface="Cambria Math" panose="02040503050406030204" pitchFamily="18" charset="0"/>
                      </a:rPr>
                      <m:t>𝑓</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𝑥</m:t>
                    </m:r>
                    <m:r>
                      <a:rPr lang="en-US" altLang="zh-CN" sz="2200" b="0" i="1" smtClean="0">
                        <a:latin typeface="Cambria Math" panose="02040503050406030204" pitchFamily="18" charset="0"/>
                      </a:rPr>
                      <m:t>,</m:t>
                    </m:r>
                    <m:r>
                      <a:rPr lang="en-US" altLang="zh-CN" sz="2200" b="0" i="1" smtClean="0">
                        <a:latin typeface="Cambria Math" panose="02040503050406030204" pitchFamily="18" charset="0"/>
                      </a:rPr>
                      <m:t>𝑦</m:t>
                    </m:r>
                    <m:r>
                      <a:rPr lang="en-US" altLang="zh-CN" sz="2200" b="0" i="1" smtClean="0">
                        <a:latin typeface="Cambria Math" panose="02040503050406030204" pitchFamily="18" charset="0"/>
                      </a:rPr>
                      <m:t>)</m:t>
                    </m:r>
                  </m:oMath>
                </a14:m>
                <a:r>
                  <a:rPr lang="zh-CN" altLang="en-US" sz="2200" dirty="0" smtClean="0"/>
                  <a:t>取值为连续数值，如影像胶片中的模拟图像；</a:t>
                </a:r>
                <a:endParaRPr lang="en-US" altLang="zh-CN" sz="2200" dirty="0" smtClean="0"/>
              </a:p>
              <a:p>
                <a:pPr marL="342900" indent="-342900" algn="l">
                  <a:buFont typeface="Wingdings" panose="05000000000000000000" pitchFamily="2" charset="2"/>
                  <a:buChar char="u"/>
                </a:pPr>
                <a:r>
                  <a:rPr lang="zh-CN" altLang="en-US" sz="2200" dirty="0" smtClean="0"/>
                  <a:t>数字图像处理（</a:t>
                </a:r>
                <a:r>
                  <a:rPr lang="en-US" altLang="zh-CN" sz="2200" dirty="0" smtClean="0"/>
                  <a:t>Digital Image Processing</a:t>
                </a:r>
                <a:r>
                  <a:rPr lang="zh-CN" altLang="en-US" sz="2200" dirty="0" smtClean="0"/>
                  <a:t>）是指通过计算机对图像进行降噪、增强、复原、分割、提取特征等处理的方法和技术。数字图像是由</a:t>
                </a:r>
                <a:r>
                  <a:rPr lang="zh-CN" altLang="en-US" sz="2200" u="sng" dirty="0" smtClean="0"/>
                  <a:t>有限个元素</a:t>
                </a:r>
                <a:r>
                  <a:rPr lang="zh-CN" altLang="en-US" sz="2200" dirty="0" smtClean="0"/>
                  <a:t>组成的，每一个元素都有一个特定的</a:t>
                </a:r>
                <a:r>
                  <a:rPr lang="zh-CN" altLang="en-US" sz="2200" u="sng" dirty="0" smtClean="0"/>
                  <a:t>位置</a:t>
                </a:r>
                <a:r>
                  <a:rPr lang="zh-CN" altLang="en-US" sz="2200" dirty="0" smtClean="0"/>
                  <a:t>和</a:t>
                </a:r>
                <a:r>
                  <a:rPr lang="zh-CN" altLang="en-US" sz="2200" u="sng" dirty="0" smtClean="0"/>
                  <a:t>色彩属性</a:t>
                </a:r>
                <a:r>
                  <a:rPr lang="zh-CN" altLang="en-US" sz="2200" dirty="0" smtClean="0"/>
                  <a:t>，称为</a:t>
                </a:r>
                <a:r>
                  <a:rPr lang="zh-CN" altLang="en-US" sz="2200" dirty="0" smtClean="0">
                    <a:solidFill>
                      <a:srgbClr val="7030A0"/>
                    </a:solidFill>
                  </a:rPr>
                  <a:t>图像元素</a:t>
                </a:r>
                <a:r>
                  <a:rPr lang="zh-CN" altLang="en-US" sz="2200" dirty="0" smtClean="0"/>
                  <a:t>并常简称为</a:t>
                </a:r>
                <a:r>
                  <a:rPr lang="zh-CN" altLang="en-US" sz="2200" u="sng" dirty="0" smtClean="0">
                    <a:solidFill>
                      <a:srgbClr val="7030A0"/>
                    </a:solidFill>
                  </a:rPr>
                  <a:t>像素</a:t>
                </a:r>
                <a:r>
                  <a:rPr lang="zh-CN" altLang="en-US" sz="2200" dirty="0" smtClean="0">
                    <a:solidFill>
                      <a:srgbClr val="7030A0"/>
                    </a:solidFill>
                  </a:rPr>
                  <a:t>。</a:t>
                </a:r>
                <a:endParaRPr lang="en-US" altLang="zh-CN" sz="2200" dirty="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mc:Choice>
        <mc:Fallback>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300480" y="2067878"/>
                <a:ext cx="9144000" cy="4068762"/>
              </a:xfrm>
              <a:blipFill>
                <a:blip r:embed="rId2"/>
                <a:stretch>
                  <a:fillRect l="-733" t="-1796" r="-1267"/>
                </a:stretch>
              </a:blipFill>
            </p:spPr>
            <p:txBody>
              <a:bodyPr/>
              <a:lstStyle/>
              <a:p>
                <a:r>
                  <a:rPr lang="zh-CN" altLang="en-US">
                    <a:noFill/>
                  </a:rPr>
                  <a:t> </a:t>
                </a:r>
              </a:p>
            </p:txBody>
          </p:sp>
        </mc:Fallback>
      </mc:AlternateContent>
      <p:sp>
        <p:nvSpPr>
          <p:cNvPr id="2" name="文本框 1"/>
          <p:cNvSpPr txBox="1"/>
          <p:nvPr/>
        </p:nvSpPr>
        <p:spPr>
          <a:xfrm>
            <a:off x="3931920" y="284480"/>
            <a:ext cx="5842000" cy="400110"/>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1.1 </a:t>
            </a:r>
            <a:r>
              <a:rPr lang="zh-CN" altLang="en-US" dirty="0">
                <a:solidFill>
                  <a:srgbClr val="7030A0"/>
                </a:solidFill>
                <a:latin typeface="宋体" panose="02010600030101010101" pitchFamily="2" charset="-122"/>
                <a:ea typeface="宋体" panose="02010600030101010101" pitchFamily="2" charset="-122"/>
              </a:rPr>
              <a:t>数字</a:t>
            </a:r>
            <a:r>
              <a:rPr lang="zh-CN" altLang="en-US" sz="2000" dirty="0">
                <a:solidFill>
                  <a:srgbClr val="7030A0"/>
                </a:solidFill>
                <a:latin typeface="宋体" panose="02010600030101010101" pitchFamily="2" charset="-122"/>
                <a:ea typeface="宋体" panose="02010600030101010101" pitchFamily="2" charset="-122"/>
              </a:rPr>
              <a:t>图像处理</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1.1.1 </a:t>
            </a:r>
            <a:r>
              <a:rPr lang="zh-CN" altLang="en-US" dirty="0">
                <a:solidFill>
                  <a:srgbClr val="7030A0"/>
                </a:solidFill>
                <a:latin typeface="宋体" panose="02010600030101010101" pitchFamily="2" charset="-122"/>
                <a:ea typeface="宋体" panose="02010600030101010101" pitchFamily="2" charset="-122"/>
              </a:rPr>
              <a:t>图像与数字图像</a:t>
            </a:r>
            <a:endParaRPr lang="zh-CN" altLang="en-US" dirty="0">
              <a:solidFill>
                <a:srgbClr val="7030A0"/>
              </a:solidFill>
            </a:endParaRPr>
          </a:p>
        </p:txBody>
      </p:sp>
    </p:spTree>
    <p:extLst>
      <p:ext uri="{BB962C8B-B14F-4D97-AF65-F5344CB8AC3E}">
        <p14:creationId xmlns:p14="http://schemas.microsoft.com/office/powerpoint/2010/main" val="58424016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图像与数字图像</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229360" y="1681798"/>
            <a:ext cx="9144000" cy="4068762"/>
          </a:xfrm>
        </p:spPr>
        <p:txBody>
          <a:bodyPr/>
          <a:lstStyle/>
          <a:p>
            <a:pPr algn="l"/>
            <a:endParaRPr lang="en-US" altLang="zh-CN" sz="2200" dirty="0" smtClean="0"/>
          </a:p>
          <a:p>
            <a:pPr marL="342900" indent="-342900" algn="l">
              <a:buFont typeface="Wingdings" panose="05000000000000000000" pitchFamily="2" charset="2"/>
              <a:buChar char="u"/>
            </a:pPr>
            <a:r>
              <a:rPr lang="zh-CN" altLang="en-US" sz="2200" dirty="0" smtClean="0"/>
              <a:t>数字图像处理应用简史：</a:t>
            </a:r>
            <a:endParaRPr lang="en-US" altLang="zh-CN" sz="2200" dirty="0" smtClean="0"/>
          </a:p>
          <a:p>
            <a:pPr marL="800100" lvl="1" indent="-342900" algn="l">
              <a:buFont typeface="Wingdings" panose="05000000000000000000" pitchFamily="2" charset="2"/>
              <a:buChar char="u"/>
            </a:pPr>
            <a:r>
              <a:rPr lang="en-US" altLang="zh-CN" sz="1800" dirty="0" smtClean="0"/>
              <a:t>1920s</a:t>
            </a:r>
            <a:r>
              <a:rPr lang="zh-CN" altLang="en-US" sz="1800" dirty="0" smtClean="0"/>
              <a:t>，</a:t>
            </a:r>
            <a:r>
              <a:rPr lang="en-US" altLang="zh-CN" sz="1800" dirty="0" smtClean="0"/>
              <a:t>(</a:t>
            </a:r>
            <a:r>
              <a:rPr lang="zh-CN" altLang="en-US" sz="1800" dirty="0" smtClean="0"/>
              <a:t>图像编码</a:t>
            </a:r>
            <a:r>
              <a:rPr lang="en-US" altLang="zh-CN" sz="1800" dirty="0" smtClean="0"/>
              <a:t>) </a:t>
            </a:r>
            <a:r>
              <a:rPr lang="zh-CN" altLang="en-US" sz="1800" dirty="0" smtClean="0"/>
              <a:t>伦敦</a:t>
            </a:r>
            <a:r>
              <a:rPr lang="en-US" altLang="zh-CN" sz="1800" dirty="0" smtClean="0"/>
              <a:t>-&gt;</a:t>
            </a:r>
            <a:r>
              <a:rPr lang="zh-CN" altLang="en-US" sz="1800" dirty="0" smtClean="0"/>
              <a:t>纽约</a:t>
            </a:r>
            <a:r>
              <a:rPr lang="en-US" altLang="zh-CN" sz="1800" dirty="0" smtClean="0"/>
              <a:t>, </a:t>
            </a:r>
            <a:r>
              <a:rPr lang="zh-CN" altLang="en-US" sz="1800" dirty="0" smtClean="0"/>
              <a:t>时效</a:t>
            </a:r>
            <a:r>
              <a:rPr lang="en-US" altLang="zh-CN" sz="1800" dirty="0" smtClean="0"/>
              <a:t>: 1w     3h</a:t>
            </a:r>
          </a:p>
          <a:p>
            <a:pPr marL="800100" lvl="1" indent="-342900" algn="l">
              <a:buFont typeface="Wingdings" panose="05000000000000000000" pitchFamily="2" charset="2"/>
              <a:buChar char="u"/>
            </a:pPr>
            <a:r>
              <a:rPr lang="en-US" altLang="zh-CN" sz="1800" dirty="0" smtClean="0"/>
              <a:t>1950s, </a:t>
            </a:r>
            <a:r>
              <a:rPr lang="zh-CN" altLang="en-US" sz="1800" dirty="0" smtClean="0"/>
              <a:t>旋风一号</a:t>
            </a:r>
            <a:r>
              <a:rPr lang="en-US" altLang="zh-CN" sz="1800" dirty="0" smtClean="0"/>
              <a:t>(Whirlwind I) </a:t>
            </a:r>
            <a:r>
              <a:rPr lang="zh-CN" altLang="en-US" sz="1800" dirty="0" smtClean="0"/>
              <a:t>电子计算机配有图形显示器，使用</a:t>
            </a:r>
            <a:r>
              <a:rPr lang="en-US" altLang="zh-CN" sz="1800" dirty="0" smtClean="0"/>
              <a:t>CRT(</a:t>
            </a:r>
            <a:r>
              <a:rPr lang="zh-CN" altLang="en-US" sz="1800" dirty="0" smtClean="0"/>
              <a:t>阴极射线管</a:t>
            </a:r>
            <a:r>
              <a:rPr lang="en-US" altLang="zh-CN" sz="1800" dirty="0" smtClean="0"/>
              <a:t>)</a:t>
            </a:r>
          </a:p>
          <a:p>
            <a:pPr marL="800100" lvl="1" indent="-342900" algn="l">
              <a:buFont typeface="Wingdings" panose="05000000000000000000" pitchFamily="2" charset="2"/>
              <a:buChar char="u"/>
            </a:pPr>
            <a:r>
              <a:rPr lang="en-US" altLang="zh-CN" sz="1800" dirty="0" smtClean="0"/>
              <a:t>1960s, </a:t>
            </a:r>
            <a:r>
              <a:rPr lang="zh-CN" altLang="en-US" sz="1800" dirty="0" smtClean="0"/>
              <a:t>交互式计算机绘图；航天器摄像机图像修正；</a:t>
            </a:r>
            <a:r>
              <a:rPr lang="en-US" altLang="zh-CN" sz="1800" dirty="0" smtClean="0"/>
              <a:t>X</a:t>
            </a:r>
            <a:r>
              <a:rPr lang="zh-CN" altLang="en-US" sz="1800" dirty="0"/>
              <a:t>射线</a:t>
            </a:r>
            <a:r>
              <a:rPr lang="zh-CN" altLang="en-US" sz="1800" dirty="0" smtClean="0"/>
              <a:t>轴向断层术</a:t>
            </a:r>
            <a:r>
              <a:rPr lang="en-US" altLang="zh-CN" sz="1800" dirty="0" smtClean="0"/>
              <a:t>(</a:t>
            </a:r>
            <a:r>
              <a:rPr lang="zh-CN" altLang="en-US" sz="1800" dirty="0" smtClean="0"/>
              <a:t>头颅诊断</a:t>
            </a:r>
            <a:r>
              <a:rPr lang="en-US" altLang="zh-CN" sz="1800" dirty="0" smtClean="0"/>
              <a:t>, CT); EMI</a:t>
            </a:r>
            <a:r>
              <a:rPr lang="zh-CN" altLang="en-US" sz="1800" dirty="0" smtClean="0"/>
              <a:t>公司</a:t>
            </a:r>
            <a:r>
              <a:rPr lang="en-US" altLang="zh-CN" sz="1800" dirty="0" smtClean="0"/>
              <a:t>-&gt;</a:t>
            </a:r>
            <a:r>
              <a:rPr lang="zh-CN" altLang="en-US" sz="1800" dirty="0" smtClean="0"/>
              <a:t>诺贝尔生理学或医学奖</a:t>
            </a:r>
            <a:r>
              <a:rPr lang="en-US" altLang="zh-CN" sz="1800" dirty="0" smtClean="0"/>
              <a:t>(1979,  </a:t>
            </a:r>
            <a:r>
              <a:rPr lang="zh-CN" altLang="en-US" sz="1800" dirty="0" smtClean="0"/>
              <a:t>柯麦科和豪恩斯弗尔德</a:t>
            </a:r>
            <a:r>
              <a:rPr lang="en-US" altLang="zh-CN" sz="1800" dirty="0" smtClean="0"/>
              <a:t>);</a:t>
            </a:r>
          </a:p>
          <a:p>
            <a:pPr marL="800100" lvl="1" indent="-342900" algn="l">
              <a:buFont typeface="Wingdings" panose="05000000000000000000" pitchFamily="2" charset="2"/>
              <a:buChar char="u"/>
            </a:pPr>
            <a:r>
              <a:rPr lang="en-US" altLang="zh-CN" sz="1800" dirty="0" smtClean="0"/>
              <a:t>2003</a:t>
            </a:r>
            <a:r>
              <a:rPr lang="zh-CN" altLang="en-US" sz="1800" dirty="0" smtClean="0"/>
              <a:t>年诺贝尔生理或医学奖</a:t>
            </a:r>
            <a:r>
              <a:rPr lang="en-US" altLang="zh-CN" sz="1800" dirty="0" smtClean="0"/>
              <a:t>: MRI(</a:t>
            </a:r>
            <a:r>
              <a:rPr lang="zh-CN" altLang="en-US" sz="1800" dirty="0" smtClean="0"/>
              <a:t>核磁共振技术</a:t>
            </a:r>
            <a:r>
              <a:rPr lang="en-US" altLang="zh-CN" sz="1800" dirty="0" smtClean="0"/>
              <a:t>)</a:t>
            </a:r>
            <a:r>
              <a:rPr lang="zh-CN" altLang="en-US" sz="1800" dirty="0" smtClean="0"/>
              <a:t>中的图像降噪</a:t>
            </a:r>
            <a:endParaRPr lang="en-US" altLang="zh-CN" sz="1800" dirty="0" smtClean="0"/>
          </a:p>
          <a:p>
            <a:pPr marL="800100" lvl="1" indent="-342900" algn="l">
              <a:buFont typeface="Wingdings" panose="05000000000000000000" pitchFamily="2" charset="2"/>
              <a:buChar char="u"/>
            </a:pPr>
            <a:r>
              <a:rPr lang="en-US" altLang="zh-CN" sz="1800" dirty="0" smtClean="0"/>
              <a:t>2009</a:t>
            </a:r>
            <a:r>
              <a:rPr lang="zh-CN" altLang="en-US" sz="1800" dirty="0" smtClean="0"/>
              <a:t>年诺贝尔物理学奖</a:t>
            </a:r>
            <a:r>
              <a:rPr lang="en-US" altLang="zh-CN" sz="1800" dirty="0" smtClean="0"/>
              <a:t>: </a:t>
            </a:r>
            <a:r>
              <a:rPr lang="en-US" altLang="zh-CN" sz="1800" b="1" dirty="0" smtClean="0"/>
              <a:t>CCD</a:t>
            </a:r>
            <a:r>
              <a:rPr lang="en-US" altLang="zh-CN" sz="1800" dirty="0" smtClean="0"/>
              <a:t>(</a:t>
            </a:r>
            <a:r>
              <a:rPr lang="zh-CN" altLang="en-US" sz="1800" dirty="0" smtClean="0"/>
              <a:t>电荷耦合元件</a:t>
            </a:r>
            <a:r>
              <a:rPr lang="en-US" altLang="zh-CN" sz="1800" dirty="0" smtClean="0"/>
              <a:t>: </a:t>
            </a:r>
            <a:r>
              <a:rPr lang="zh-CN" altLang="en-US" sz="1800" dirty="0" smtClean="0"/>
              <a:t>光电效应</a:t>
            </a:r>
            <a:r>
              <a:rPr lang="en-US" altLang="zh-CN" sz="1800" dirty="0" smtClean="0"/>
              <a:t>-&gt;</a:t>
            </a:r>
            <a:r>
              <a:rPr lang="zh-CN" altLang="en-US" sz="1800" dirty="0" smtClean="0"/>
              <a:t>元件表面产生电荷</a:t>
            </a:r>
            <a:r>
              <a:rPr lang="en-US" altLang="zh-CN" sz="1800" dirty="0" smtClean="0"/>
              <a:t>-&gt;</a:t>
            </a:r>
            <a:r>
              <a:rPr lang="zh-CN" altLang="en-US" sz="1800" dirty="0" smtClean="0"/>
              <a:t>数字影像</a:t>
            </a:r>
            <a:r>
              <a:rPr lang="en-US" altLang="zh-CN" sz="1800" dirty="0" smtClean="0"/>
              <a:t>)</a:t>
            </a:r>
          </a:p>
          <a:p>
            <a:pPr marL="800100" lvl="1" indent="-342900" algn="l">
              <a:buFont typeface="Wingdings" panose="05000000000000000000" pitchFamily="2" charset="2"/>
              <a:buChar char="u"/>
            </a:pPr>
            <a:r>
              <a:rPr lang="zh-CN" altLang="en-US" sz="1800" dirty="0" smtClean="0"/>
              <a:t>更多应用</a:t>
            </a:r>
            <a:r>
              <a:rPr lang="en-US" altLang="zh-CN" sz="1800" dirty="0" smtClean="0"/>
              <a:t>: </a:t>
            </a:r>
            <a:r>
              <a:rPr lang="zh-CN" altLang="en-US" sz="1800" dirty="0" smtClean="0"/>
              <a:t>医学、军事、地质学、天文学，等等。</a:t>
            </a:r>
            <a:endParaRPr lang="en-US" altLang="zh-CN" sz="1800" dirty="0" smtClean="0"/>
          </a:p>
          <a:p>
            <a:pPr marL="800100" lvl="1" indent="-342900" algn="l">
              <a:buFont typeface="Wingdings" panose="05000000000000000000" pitchFamily="2" charset="2"/>
              <a:buChar char="u"/>
            </a:pPr>
            <a:endParaRPr lang="en-US" altLang="zh-CN" sz="1800" dirty="0" smtClean="0"/>
          </a:p>
          <a:p>
            <a:pPr marL="800100" lvl="1" indent="-342900" algn="l">
              <a:buFont typeface="Wingdings" panose="05000000000000000000" pitchFamily="2" charset="2"/>
              <a:buChar char="u"/>
            </a:pPr>
            <a:endParaRPr lang="en-US" altLang="zh-CN" sz="18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5842000" cy="400110"/>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1.1 </a:t>
            </a:r>
            <a:r>
              <a:rPr lang="zh-CN" altLang="en-US" dirty="0">
                <a:solidFill>
                  <a:srgbClr val="7030A0"/>
                </a:solidFill>
                <a:latin typeface="宋体" panose="02010600030101010101" pitchFamily="2" charset="-122"/>
                <a:ea typeface="宋体" panose="02010600030101010101" pitchFamily="2" charset="-122"/>
              </a:rPr>
              <a:t>数字</a:t>
            </a:r>
            <a:r>
              <a:rPr lang="zh-CN" altLang="en-US" sz="2000" dirty="0">
                <a:solidFill>
                  <a:srgbClr val="7030A0"/>
                </a:solidFill>
                <a:latin typeface="宋体" panose="02010600030101010101" pitchFamily="2" charset="-122"/>
                <a:ea typeface="宋体" panose="02010600030101010101" pitchFamily="2" charset="-122"/>
              </a:rPr>
              <a:t>图像处理</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a:t>
            </a:r>
            <a:r>
              <a:rPr lang="en-US" altLang="zh-CN" dirty="0">
                <a:solidFill>
                  <a:srgbClr val="7030A0"/>
                </a:solidFill>
                <a:latin typeface="宋体" panose="02010600030101010101" pitchFamily="2" charset="-122"/>
                <a:ea typeface="宋体" panose="02010600030101010101" pitchFamily="2" charset="-122"/>
              </a:rPr>
              <a:t>1.1.1 </a:t>
            </a:r>
            <a:r>
              <a:rPr lang="zh-CN" altLang="en-US" dirty="0">
                <a:solidFill>
                  <a:srgbClr val="7030A0"/>
                </a:solidFill>
                <a:latin typeface="宋体" panose="02010600030101010101" pitchFamily="2" charset="-122"/>
                <a:ea typeface="宋体" panose="02010600030101010101" pitchFamily="2" charset="-122"/>
              </a:rPr>
              <a:t>图像与数字图像</a:t>
            </a:r>
            <a:endParaRPr lang="zh-CN" altLang="en-US" dirty="0">
              <a:solidFill>
                <a:srgbClr val="7030A0"/>
              </a:solidFill>
            </a:endParaRPr>
          </a:p>
        </p:txBody>
      </p:sp>
      <p:cxnSp>
        <p:nvCxnSpPr>
          <p:cNvPr id="6" name="直接箭头连接符 5"/>
          <p:cNvCxnSpPr/>
          <p:nvPr/>
        </p:nvCxnSpPr>
        <p:spPr>
          <a:xfrm>
            <a:off x="6258560" y="2560320"/>
            <a:ext cx="182880" cy="152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435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数字图像处理研究的内容</a:t>
            </a:r>
            <a:endParaRPr lang="zh-CN" altLang="en-US" sz="2800" dirty="0">
              <a:latin typeface="宋体" panose="02010600030101010101" pitchFamily="2" charset="-122"/>
              <a:ea typeface="宋体" panose="02010600030101010101" pitchFamily="2" charset="-122"/>
            </a:endParaRPr>
          </a:p>
        </p:txBody>
      </p:sp>
      <mc:AlternateContent xmlns:mc="http://schemas.openxmlformats.org/markup-compatibility/2006">
        <mc:Choice xmlns:a14="http://schemas.microsoft.com/office/drawing/2010/main" Requires="a14">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marL="342900" indent="-342900" algn="l">
                  <a:buFont typeface="Wingdings" panose="05000000000000000000" pitchFamily="2" charset="2"/>
                  <a:buChar char="u"/>
                </a:pPr>
                <a:r>
                  <a:rPr lang="zh-CN" altLang="en-US" sz="2200" dirty="0" smtClean="0"/>
                  <a:t>数字图像处理</a:t>
                </a:r>
                <a:r>
                  <a:rPr lang="en-US" altLang="zh-CN" sz="2200" dirty="0" smtClean="0"/>
                  <a:t> </a:t>
                </a:r>
                <a14:m>
                  <m:oMath xmlns:m="http://schemas.openxmlformats.org/officeDocument/2006/math">
                    <m:r>
                      <a:rPr lang="en-US" altLang="zh-CN" sz="2200" i="1" smtClean="0">
                        <a:latin typeface="Cambria Math" panose="02040503050406030204" pitchFamily="18" charset="0"/>
                        <a:ea typeface="Cambria Math" panose="02040503050406030204" pitchFamily="18" charset="0"/>
                      </a:rPr>
                      <m:t>≠</m:t>
                    </m:r>
                  </m:oMath>
                </a14:m>
                <a:r>
                  <a:rPr lang="en-US" altLang="zh-CN" sz="2200" dirty="0" smtClean="0"/>
                  <a:t> Photoshop</a:t>
                </a:r>
                <a:r>
                  <a:rPr lang="zh-CN" altLang="en-US" sz="2200" dirty="0" smtClean="0"/>
                  <a:t>，后者是一款优秀的图像处理软件。</a:t>
                </a:r>
                <a:endParaRPr lang="en-US" altLang="zh-CN" sz="2200" dirty="0" smtClean="0"/>
              </a:p>
              <a:p>
                <a:pPr marL="342900" indent="-342900" algn="l">
                  <a:buFont typeface="Wingdings" panose="05000000000000000000" pitchFamily="2" charset="2"/>
                  <a:buChar char="u"/>
                </a:pPr>
                <a:r>
                  <a:rPr lang="zh-CN" altLang="en-US" sz="2200" dirty="0" smtClean="0"/>
                  <a:t>数字图像处理研究内容主要包含</a:t>
                </a:r>
                <a:r>
                  <a:rPr lang="zh-CN" altLang="en-US" sz="2200" dirty="0"/>
                  <a:t>：</a:t>
                </a:r>
                <a:endParaRPr lang="en-US" altLang="zh-CN" sz="2200" dirty="0" smtClean="0"/>
              </a:p>
              <a:p>
                <a:pPr marL="800100" lvl="1" indent="-342900" algn="l">
                  <a:buFont typeface="+mj-lt"/>
                  <a:buAutoNum type="arabicPeriod"/>
                </a:pPr>
                <a:r>
                  <a:rPr lang="zh-CN" altLang="en-US" sz="1800" dirty="0" smtClean="0"/>
                  <a:t>图像获取与输出，目的是将模拟图像信号转化为计算机能接收的数字形式并以所要求的格式进行输出；如数码相机</a:t>
                </a:r>
                <a:r>
                  <a:rPr lang="en-US" altLang="zh-CN" sz="1800" dirty="0" smtClean="0"/>
                  <a:t>(CCD)</a:t>
                </a:r>
                <a:r>
                  <a:rPr lang="zh-CN" altLang="en-US" sz="1800" dirty="0" smtClean="0"/>
                  <a:t>、扫描仪</a:t>
                </a:r>
                <a:r>
                  <a:rPr lang="en-US" altLang="zh-CN" sz="1800" dirty="0" smtClean="0"/>
                  <a:t>(CCD)</a:t>
                </a:r>
                <a:r>
                  <a:rPr lang="zh-CN" altLang="en-US" sz="1800" dirty="0" smtClean="0"/>
                  <a:t>、打印机、显示器、投影仪</a:t>
                </a:r>
                <a:r>
                  <a:rPr lang="en-US" altLang="zh-CN" sz="1800" dirty="0" smtClean="0"/>
                  <a:t>; </a:t>
                </a:r>
              </a:p>
              <a:p>
                <a:pPr marL="800100" lvl="1" indent="-342900" algn="l">
                  <a:buFont typeface="+mj-lt"/>
                  <a:buAutoNum type="arabicPeriod"/>
                </a:pPr>
                <a:r>
                  <a:rPr lang="zh-CN" altLang="en-US" sz="1800" dirty="0" smtClean="0"/>
                  <a:t>图像编码和压缩</a:t>
                </a:r>
                <a:r>
                  <a:rPr lang="en-US" altLang="zh-CN" sz="1800" dirty="0" smtClean="0"/>
                  <a:t>, </a:t>
                </a:r>
                <a:r>
                  <a:rPr lang="zh-CN" altLang="en-US" sz="1800" dirty="0" smtClean="0"/>
                  <a:t>图像编码压缩技术的最主要目的是减少图像的数据量，从而节省图像传输、处理时间和减少所占用的存储器空间。图像的压缩本质上是一种有损压缩，如何既能够保障图像不失真，又能获得较高的压缩比率是一个核心问题。后续章节会继续对此讨论。</a:t>
                </a:r>
                <a:endParaRPr lang="en-US" altLang="zh-CN" sz="1800" dirty="0" smtClean="0"/>
              </a:p>
              <a:p>
                <a:pPr marL="800100" lvl="1" indent="-342900" algn="l">
                  <a:buFont typeface="+mj-lt"/>
                  <a:buAutoNum type="arabicPeriod"/>
                </a:pPr>
                <a:r>
                  <a:rPr lang="zh-CN" altLang="en-US" sz="1800" dirty="0" smtClean="0"/>
                  <a:t>图像增强和复原，目的在于提高图像的质量，常用的平滑、模糊及锐化等处理就属于这部分范畴。图像复原是当造成图像退化或降质的原因已知时，通过复原技术来进行图像的校正。一般来讲，复原技术是基于一定的“降质模型”和数据的图像恢复，采用某种滤波方法，恢复和重建原来的图像，其目的在于消除或降低退化的影响，并生成更加理想的图像。图像增强是当无法得知与图像退化有关的定量信息时，强化图像中的某些分量，图像增强技术较为主观的改善了图像的质量并强化突出了图像中人们更感兴趣的部分。</a:t>
                </a:r>
                <a:endParaRPr lang="en-US" altLang="zh-CN" sz="1800" dirty="0" smtClean="0"/>
              </a:p>
              <a:p>
                <a:pPr marL="800100" lvl="1" indent="-342900" algn="l">
                  <a:buFont typeface="Wingdings" panose="05000000000000000000" pitchFamily="2" charset="2"/>
                  <a:buChar char="u"/>
                </a:pPr>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mc:Choice>
        <mc:Fallback>
          <p:sp>
            <p:nvSpPr>
              <p:cNvPr id="5" name="副标题 4">
                <a:extLst>
                  <a:ext uri="{FF2B5EF4-FFF2-40B4-BE49-F238E27FC236}">
                    <a16:creationId xmlns:a16="http://schemas.microsoft.com/office/drawing/2014/main" id="{CD245243-235F-F38A-7F70-7BA3FBF4ECE0}"/>
                  </a:ext>
                </a:extLst>
              </p:cNvPr>
              <p:cNvSpPr>
                <a:spLocks noGrp="1" noRot="1" noChangeAspect="1" noMove="1" noResize="1" noEditPoints="1" noAdjustHandles="1" noChangeArrowheads="1" noChangeShapeType="1" noTextEdit="1"/>
              </p:cNvSpPr>
              <p:nvPr>
                <p:ph type="subTitle" idx="1"/>
              </p:nvPr>
            </p:nvSpPr>
            <p:spPr>
              <a:xfrm>
                <a:off x="1300480" y="1534160"/>
                <a:ext cx="9144000" cy="4673600"/>
              </a:xfrm>
              <a:blipFill>
                <a:blip r:embed="rId2"/>
                <a:stretch>
                  <a:fillRect l="-733" t="-1567" r="-267"/>
                </a:stretch>
              </a:blipFill>
            </p:spPr>
            <p:txBody>
              <a:bodyPr/>
              <a:lstStyle/>
              <a:p>
                <a:r>
                  <a:rPr lang="zh-CN" altLang="en-US">
                    <a:noFill/>
                  </a:rPr>
                  <a:t> </a:t>
                </a:r>
              </a:p>
            </p:txBody>
          </p:sp>
        </mc:Fallback>
      </mc:AlternateContent>
      <p:sp>
        <p:nvSpPr>
          <p:cNvPr id="2" name="文本框 1"/>
          <p:cNvSpPr txBox="1"/>
          <p:nvPr/>
        </p:nvSpPr>
        <p:spPr>
          <a:xfrm>
            <a:off x="3931920" y="284480"/>
            <a:ext cx="6858000" cy="400110"/>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1.1 </a:t>
            </a:r>
            <a:r>
              <a:rPr lang="zh-CN" altLang="en-US" dirty="0">
                <a:solidFill>
                  <a:srgbClr val="7030A0"/>
                </a:solidFill>
                <a:latin typeface="宋体" panose="02010600030101010101" pitchFamily="2" charset="-122"/>
                <a:ea typeface="宋体" panose="02010600030101010101" pitchFamily="2" charset="-122"/>
              </a:rPr>
              <a:t>数字</a:t>
            </a:r>
            <a:r>
              <a:rPr lang="zh-CN" altLang="en-US" sz="2000" dirty="0">
                <a:solidFill>
                  <a:srgbClr val="7030A0"/>
                </a:solidFill>
                <a:latin typeface="宋体" panose="02010600030101010101" pitchFamily="2" charset="-122"/>
                <a:ea typeface="宋体" panose="02010600030101010101" pitchFamily="2" charset="-122"/>
              </a:rPr>
              <a:t>图像处理</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1.1.2 </a:t>
            </a:r>
            <a:r>
              <a:rPr lang="zh-CN" altLang="en-US" dirty="0" smtClean="0">
                <a:solidFill>
                  <a:srgbClr val="7030A0"/>
                </a:solidFill>
                <a:latin typeface="宋体" panose="02010600030101010101" pitchFamily="2" charset="-122"/>
                <a:ea typeface="宋体" panose="02010600030101010101" pitchFamily="2" charset="-122"/>
              </a:rPr>
              <a:t>数字图像处理研究的主要内容</a:t>
            </a:r>
            <a:endParaRPr lang="zh-CN" altLang="en-US" dirty="0">
              <a:solidFill>
                <a:srgbClr val="7030A0"/>
              </a:solidFill>
            </a:endParaRPr>
          </a:p>
        </p:txBody>
      </p:sp>
    </p:spTree>
    <p:extLst>
      <p:ext uri="{BB962C8B-B14F-4D97-AF65-F5344CB8AC3E}">
        <p14:creationId xmlns:p14="http://schemas.microsoft.com/office/powerpoint/2010/main" val="35743244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数字图像处理研究的内容</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277360"/>
          </a:xfrm>
        </p:spPr>
        <p:txBody>
          <a:bodyPr/>
          <a:lstStyle/>
          <a:p>
            <a:pPr marL="342900" indent="-342900" algn="l">
              <a:buFont typeface="Wingdings" panose="05000000000000000000" pitchFamily="2" charset="2"/>
              <a:buChar char="u"/>
            </a:pPr>
            <a:r>
              <a:rPr lang="zh-CN" altLang="en-US" sz="2200" dirty="0" smtClean="0"/>
              <a:t>数字图像处理研究内容主要包含</a:t>
            </a:r>
            <a:r>
              <a:rPr lang="zh-CN" altLang="en-US" sz="2200" dirty="0"/>
              <a:t>：</a:t>
            </a:r>
            <a:endParaRPr lang="en-US" altLang="zh-CN" sz="2200" dirty="0" smtClean="0"/>
          </a:p>
          <a:p>
            <a:pPr marL="800100" lvl="1" indent="-342900" algn="l">
              <a:buFont typeface="+mj-lt"/>
              <a:buAutoNum type="arabicPeriod" startAt="4"/>
            </a:pPr>
            <a:r>
              <a:rPr lang="zh-CN" altLang="en-US" sz="1800" dirty="0" smtClean="0"/>
              <a:t>图像变换，目的是将空间域的处理转换为变换域处理，从而减少计算量并获得更有效的处理</a:t>
            </a:r>
            <a:r>
              <a:rPr lang="zh-CN" altLang="en-US" sz="1800" dirty="0" smtClean="0"/>
              <a:t>。通常采用的方法包括 傅里叶变换、离散余弦变换、沃尔什变换和小波变换等。借助这些变换，可以进一步的实现包括图像压缩、降噪处理、图像信息加密和数字版权保护等多种应用。</a:t>
            </a:r>
            <a:r>
              <a:rPr lang="en-US" altLang="zh-CN" sz="1800" dirty="0" smtClean="0"/>
              <a:t> </a:t>
            </a:r>
          </a:p>
          <a:p>
            <a:pPr marL="800100" lvl="1" indent="-342900" algn="l">
              <a:buFont typeface="+mj-lt"/>
              <a:buAutoNum type="arabicPeriod" startAt="4"/>
            </a:pPr>
            <a:r>
              <a:rPr lang="zh-CN" altLang="en-US" sz="1800" dirty="0" smtClean="0"/>
              <a:t>图像分割，目的是对图像中有意义的特征部分进行提取。所谓有意义的特征包括图像中的边缘和区域等，这是进一步进行图像识别、分析和理解的基础。常用的分割方式包括边缘检测、轮廓跟踪、基于形态学的分割、基于聚类的分割，以及基于偏微分方程的分割等。</a:t>
            </a:r>
            <a:endParaRPr lang="en-US" altLang="zh-CN" sz="1800" dirty="0" smtClean="0"/>
          </a:p>
          <a:p>
            <a:pPr marL="800100" lvl="1" indent="-342900" algn="l">
              <a:buFont typeface="+mj-lt"/>
              <a:buAutoNum type="arabicPeriod" startAt="4"/>
            </a:pPr>
            <a:r>
              <a:rPr lang="zh-CN" altLang="en-US" sz="1800" dirty="0" smtClean="0"/>
              <a:t>图像信息安全，作为互联网上最为常用的信息载体之一，图像信息安全尤为重要。必要时需要对图像进行加密或者版权保护。可以认为图像信息安全是将传统的信息安全技术与数字图像相结合而产生的新方向，相关研究内容包括图像加密、数字水印等。</a:t>
            </a:r>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400110"/>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1.1 </a:t>
            </a:r>
            <a:r>
              <a:rPr lang="zh-CN" altLang="en-US" dirty="0">
                <a:solidFill>
                  <a:srgbClr val="7030A0"/>
                </a:solidFill>
                <a:latin typeface="宋体" panose="02010600030101010101" pitchFamily="2" charset="-122"/>
                <a:ea typeface="宋体" panose="02010600030101010101" pitchFamily="2" charset="-122"/>
              </a:rPr>
              <a:t>数字</a:t>
            </a:r>
            <a:r>
              <a:rPr lang="zh-CN" altLang="en-US" sz="2000" dirty="0">
                <a:solidFill>
                  <a:srgbClr val="7030A0"/>
                </a:solidFill>
                <a:latin typeface="宋体" panose="02010600030101010101" pitchFamily="2" charset="-122"/>
                <a:ea typeface="宋体" panose="02010600030101010101" pitchFamily="2" charset="-122"/>
              </a:rPr>
              <a:t>图像处理</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1.1.2 </a:t>
            </a:r>
            <a:r>
              <a:rPr lang="zh-CN" altLang="en-US" dirty="0" smtClean="0">
                <a:solidFill>
                  <a:srgbClr val="7030A0"/>
                </a:solidFill>
                <a:latin typeface="宋体" panose="02010600030101010101" pitchFamily="2" charset="-122"/>
                <a:ea typeface="宋体" panose="02010600030101010101" pitchFamily="2" charset="-122"/>
              </a:rPr>
              <a:t>数字图像处理研究的主要内容</a:t>
            </a:r>
            <a:endParaRPr lang="zh-CN" altLang="en-US" dirty="0">
              <a:solidFill>
                <a:srgbClr val="7030A0"/>
              </a:solidFill>
            </a:endParaRPr>
          </a:p>
        </p:txBody>
      </p:sp>
    </p:spTree>
    <p:extLst>
      <p:ext uri="{BB962C8B-B14F-4D97-AF65-F5344CB8AC3E}">
        <p14:creationId xmlns:p14="http://schemas.microsoft.com/office/powerpoint/2010/main" val="19151361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数字图像处理研究的内容</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marL="342900" indent="-342900" algn="l">
              <a:buFont typeface="Wingdings" panose="05000000000000000000" pitchFamily="2" charset="2"/>
              <a:buChar char="u"/>
            </a:pPr>
            <a:r>
              <a:rPr lang="zh-CN" altLang="en-US" sz="2200" dirty="0" smtClean="0"/>
              <a:t>数字图像处理研究内容主要包含</a:t>
            </a:r>
            <a:r>
              <a:rPr lang="zh-CN" altLang="en-US" sz="2200" dirty="0"/>
              <a:t>：</a:t>
            </a:r>
            <a:endParaRPr lang="en-US" altLang="zh-CN" sz="2200" dirty="0" smtClean="0"/>
          </a:p>
          <a:p>
            <a:pPr marL="800100" lvl="1" indent="-342900" algn="l">
              <a:buFont typeface="+mj-lt"/>
              <a:buAutoNum type="arabicPeriod" startAt="7"/>
            </a:pPr>
            <a:r>
              <a:rPr lang="zh-CN" altLang="en-US" sz="1800" dirty="0"/>
              <a:t>图</a:t>
            </a:r>
            <a:r>
              <a:rPr lang="zh-CN" altLang="en-US" sz="1800" dirty="0" smtClean="0"/>
              <a:t>像的</a:t>
            </a:r>
            <a:r>
              <a:rPr lang="zh-CN" altLang="en-US" sz="1800" dirty="0"/>
              <a:t>识别与检测 图像的识别与检测主要是经过</a:t>
            </a:r>
            <a:r>
              <a:rPr lang="zh-CN" altLang="en-US" sz="1800" dirty="0" smtClean="0"/>
              <a:t>某些预处理后对</a:t>
            </a:r>
            <a:r>
              <a:rPr lang="zh-CN" altLang="en-US" sz="1800" dirty="0"/>
              <a:t>图像进行分割和特征提取，以</a:t>
            </a:r>
            <a:r>
              <a:rPr lang="zh-CN" altLang="en-US" sz="1800" dirty="0" smtClean="0"/>
              <a:t>有利于</a:t>
            </a:r>
            <a:r>
              <a:rPr lang="zh-CN" altLang="en-US" sz="1800" dirty="0"/>
              <a:t>计算机</a:t>
            </a:r>
            <a:r>
              <a:rPr lang="zh-CN" altLang="en-US" sz="1800" u="sng" dirty="0">
                <a:solidFill>
                  <a:srgbClr val="7030A0"/>
                </a:solidFill>
              </a:rPr>
              <a:t>对图像进行识别、理解或</a:t>
            </a:r>
            <a:r>
              <a:rPr lang="zh-CN" altLang="en-US" sz="1800" u="sng" dirty="0" smtClean="0">
                <a:solidFill>
                  <a:srgbClr val="7030A0"/>
                </a:solidFill>
              </a:rPr>
              <a:t>解释</a:t>
            </a:r>
            <a:r>
              <a:rPr lang="zh-CN" altLang="en-US" sz="1800" dirty="0" smtClean="0"/>
              <a:t>。进而而</a:t>
            </a:r>
            <a:r>
              <a:rPr lang="zh-CN" altLang="en-US" sz="1800" dirty="0"/>
              <a:t>解决图像中是否含有</a:t>
            </a:r>
            <a:r>
              <a:rPr lang="zh-CN" altLang="en-US" sz="1800" dirty="0" smtClean="0"/>
              <a:t>目标，以及目标的</a:t>
            </a:r>
            <a:r>
              <a:rPr lang="zh-CN" altLang="en-US" sz="1800" dirty="0"/>
              <a:t>所在位置等问题。例如人脸识别、指纹识别、特征提取等属于这部分内容。严格</a:t>
            </a:r>
            <a:r>
              <a:rPr lang="zh-CN" altLang="en-US" sz="1800" dirty="0" smtClean="0"/>
              <a:t>来说，图像</a:t>
            </a:r>
            <a:r>
              <a:rPr lang="zh-CN" altLang="en-US" sz="1800" dirty="0"/>
              <a:t>的识别与检测一般不完全算是图像处理领域的</a:t>
            </a:r>
            <a:r>
              <a:rPr lang="zh-CN" altLang="en-US" sz="1800" dirty="0" smtClean="0"/>
              <a:t>内容。更多</a:t>
            </a:r>
            <a:r>
              <a:rPr lang="zh-CN" altLang="en-US" sz="1800" dirty="0"/>
              <a:t>的时候它被认为</a:t>
            </a:r>
            <a:r>
              <a:rPr lang="zh-CN" altLang="en-US" sz="1800" dirty="0" smtClean="0"/>
              <a:t>是计算机视觉</a:t>
            </a:r>
            <a:r>
              <a:rPr lang="zh-CN" altLang="en-US" sz="1800" dirty="0"/>
              <a:t>领域所研究的</a:t>
            </a:r>
            <a:r>
              <a:rPr lang="zh-CN" altLang="en-US" sz="1800" dirty="0" smtClean="0"/>
              <a:t>主要</a:t>
            </a:r>
            <a:r>
              <a:rPr lang="zh-CN" altLang="en-US" sz="1800" dirty="0"/>
              <a:t>内容，或者说它是图像处理向计算机视觉过渡的</a:t>
            </a:r>
            <a:r>
              <a:rPr lang="zh-CN" altLang="en-US" sz="1800" dirty="0" smtClean="0"/>
              <a:t>一部分内容，属于两者</a:t>
            </a:r>
            <a:r>
              <a:rPr lang="zh-CN" altLang="en-US" sz="1800" dirty="0"/>
              <a:t>的交叉部分。这部分内容中往往会用到许多</a:t>
            </a:r>
            <a:r>
              <a:rPr lang="zh-CN" altLang="en-US" sz="1800" dirty="0" smtClean="0"/>
              <a:t>人工智能</a:t>
            </a:r>
            <a:r>
              <a:rPr lang="en-US" altLang="zh-CN" sz="1800" dirty="0" smtClean="0"/>
              <a:t>(</a:t>
            </a:r>
            <a:r>
              <a:rPr lang="zh-CN" altLang="en-US" sz="1800" dirty="0" smtClean="0"/>
              <a:t>模式识别</a:t>
            </a:r>
            <a:r>
              <a:rPr lang="en-US" altLang="zh-CN" sz="1800" dirty="0"/>
              <a:t>)</a:t>
            </a:r>
            <a:r>
              <a:rPr lang="zh-CN" altLang="en-US" sz="1800" dirty="0" smtClean="0"/>
              <a:t>方面</a:t>
            </a:r>
            <a:r>
              <a:rPr lang="zh-CN" altLang="en-US" sz="1800" dirty="0"/>
              <a:t>的研究成果 </a:t>
            </a:r>
            <a:r>
              <a:rPr lang="en-US" altLang="zh-CN" sz="1800" dirty="0"/>
              <a:t>(</a:t>
            </a:r>
            <a:r>
              <a:rPr lang="zh-CN" altLang="en-US" sz="1800" dirty="0"/>
              <a:t>例如</a:t>
            </a:r>
            <a:r>
              <a:rPr lang="zh-CN" altLang="en-US" sz="1800" dirty="0" smtClean="0"/>
              <a:t>神经网络等</a:t>
            </a:r>
            <a:r>
              <a:rPr lang="en-US" altLang="zh-CN" sz="1800" dirty="0"/>
              <a:t>)</a:t>
            </a:r>
            <a:r>
              <a:rPr lang="zh-CN" altLang="en-US" sz="1800" dirty="0"/>
              <a:t>。</a:t>
            </a:r>
            <a:endParaRPr lang="en-US" altLang="zh-CN" sz="1800" dirty="0" smtClean="0"/>
          </a:p>
          <a:p>
            <a:pPr marL="800100" lvl="1" indent="-342900" algn="l">
              <a:buFont typeface="Wingdings" panose="05000000000000000000" pitchFamily="2" charset="2"/>
              <a:buChar char="u"/>
            </a:pPr>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400110"/>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1.1 </a:t>
            </a:r>
            <a:r>
              <a:rPr lang="zh-CN" altLang="en-US" dirty="0">
                <a:solidFill>
                  <a:srgbClr val="7030A0"/>
                </a:solidFill>
                <a:latin typeface="宋体" panose="02010600030101010101" pitchFamily="2" charset="-122"/>
                <a:ea typeface="宋体" panose="02010600030101010101" pitchFamily="2" charset="-122"/>
              </a:rPr>
              <a:t>数字</a:t>
            </a:r>
            <a:r>
              <a:rPr lang="zh-CN" altLang="en-US" sz="2000" dirty="0">
                <a:solidFill>
                  <a:srgbClr val="7030A0"/>
                </a:solidFill>
                <a:latin typeface="宋体" panose="02010600030101010101" pitchFamily="2" charset="-122"/>
                <a:ea typeface="宋体" panose="02010600030101010101" pitchFamily="2" charset="-122"/>
              </a:rPr>
              <a:t>图像处理</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1.1.2 </a:t>
            </a:r>
            <a:r>
              <a:rPr lang="zh-CN" altLang="en-US" dirty="0" smtClean="0">
                <a:solidFill>
                  <a:srgbClr val="7030A0"/>
                </a:solidFill>
                <a:latin typeface="宋体" panose="02010600030101010101" pitchFamily="2" charset="-122"/>
                <a:ea typeface="宋体" panose="02010600030101010101" pitchFamily="2" charset="-122"/>
              </a:rPr>
              <a:t>数字图像处理研究的主要内容</a:t>
            </a:r>
            <a:endParaRPr lang="zh-CN" altLang="en-US" dirty="0">
              <a:solidFill>
                <a:srgbClr val="7030A0"/>
              </a:solidFill>
            </a:endParaRPr>
          </a:p>
        </p:txBody>
      </p:sp>
    </p:spTree>
    <p:extLst>
      <p:ext uri="{BB962C8B-B14F-4D97-AF65-F5344CB8AC3E}">
        <p14:creationId xmlns:p14="http://schemas.microsoft.com/office/powerpoint/2010/main" val="37764038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F428643-1191-2961-D654-E31A8D0E4933}"/>
              </a:ext>
            </a:extLst>
          </p:cNvPr>
          <p:cNvSpPr>
            <a:spLocks noGrp="1"/>
          </p:cNvSpPr>
          <p:nvPr>
            <p:ph type="ctrTitle"/>
          </p:nvPr>
        </p:nvSpPr>
        <p:spPr>
          <a:xfrm>
            <a:off x="1300480" y="1026160"/>
            <a:ext cx="9144000" cy="508000"/>
          </a:xfrm>
        </p:spPr>
        <p:txBody>
          <a:bodyPr/>
          <a:lstStyle/>
          <a:p>
            <a:pPr marL="457200" indent="-457200" algn="l">
              <a:buFont typeface="Wingdings" panose="05000000000000000000" pitchFamily="2" charset="2"/>
              <a:buChar char="Ø"/>
            </a:pPr>
            <a:r>
              <a:rPr lang="zh-CN" altLang="en-US" sz="2800" dirty="0" smtClean="0">
                <a:latin typeface="宋体" panose="02010600030101010101" pitchFamily="2" charset="-122"/>
                <a:ea typeface="宋体" panose="02010600030101010101" pitchFamily="2" charset="-122"/>
              </a:rPr>
              <a:t>数字图像处理的应用</a:t>
            </a:r>
            <a:endParaRPr lang="zh-CN" altLang="en-US" sz="2800" dirty="0">
              <a:latin typeface="宋体" panose="02010600030101010101" pitchFamily="2" charset="-122"/>
              <a:ea typeface="宋体" panose="02010600030101010101" pitchFamily="2" charset="-122"/>
            </a:endParaRPr>
          </a:p>
        </p:txBody>
      </p:sp>
      <p:sp>
        <p:nvSpPr>
          <p:cNvPr id="5" name="副标题 4">
            <a:extLst>
              <a:ext uri="{FF2B5EF4-FFF2-40B4-BE49-F238E27FC236}">
                <a16:creationId xmlns:a16="http://schemas.microsoft.com/office/drawing/2014/main" id="{CD245243-235F-F38A-7F70-7BA3FBF4ECE0}"/>
              </a:ext>
            </a:extLst>
          </p:cNvPr>
          <p:cNvSpPr>
            <a:spLocks noGrp="1"/>
          </p:cNvSpPr>
          <p:nvPr>
            <p:ph type="subTitle" idx="1"/>
          </p:nvPr>
        </p:nvSpPr>
        <p:spPr>
          <a:xfrm>
            <a:off x="1300480" y="1534160"/>
            <a:ext cx="9144000" cy="4673600"/>
          </a:xfrm>
        </p:spPr>
        <p:txBody>
          <a:bodyPr/>
          <a:lstStyle/>
          <a:p>
            <a:pPr marL="342900" indent="-342900" algn="l">
              <a:buFont typeface="Wingdings" panose="05000000000000000000" pitchFamily="2" charset="2"/>
              <a:buChar char="u"/>
            </a:pPr>
            <a:r>
              <a:rPr lang="zh-CN" altLang="en-US" sz="2200" dirty="0" smtClean="0"/>
              <a:t>数字</a:t>
            </a:r>
            <a:r>
              <a:rPr lang="zh-CN" altLang="en-US" sz="2200" dirty="0"/>
              <a:t>图像处理技术广泛应用于医学、天文学、生物学和国防科学等</a:t>
            </a:r>
            <a:r>
              <a:rPr lang="zh-CN" altLang="en-US" sz="2200" dirty="0" smtClean="0"/>
              <a:t>领域。目前几乎</a:t>
            </a:r>
            <a:r>
              <a:rPr lang="zh-CN" altLang="en-US" sz="2200" dirty="0"/>
              <a:t>不存在与数字图像处理无关的技术领域。：</a:t>
            </a:r>
            <a:endParaRPr lang="en-US" altLang="zh-CN" sz="2200" dirty="0" smtClean="0"/>
          </a:p>
          <a:p>
            <a:pPr marL="800100" lvl="1" indent="-342900" algn="l">
              <a:buFont typeface="+mj-lt"/>
              <a:buAutoNum type="arabicPeriod"/>
            </a:pPr>
            <a:r>
              <a:rPr lang="zh-CN" altLang="en-US" sz="1800" dirty="0"/>
              <a:t>数字图像处理在地质学、矿藏勘探和森林、水利、农业等资源的调査和</a:t>
            </a:r>
            <a:r>
              <a:rPr lang="zh-CN" altLang="en-US" sz="1800" dirty="0" smtClean="0"/>
              <a:t>自然灾害</a:t>
            </a:r>
            <a:r>
              <a:rPr lang="zh-CN" altLang="en-US" sz="1800" dirty="0"/>
              <a:t>预测预报方面有着非常广泛的</a:t>
            </a:r>
            <a:r>
              <a:rPr lang="zh-CN" altLang="en-US" sz="1800" dirty="0" smtClean="0"/>
              <a:t>应用</a:t>
            </a:r>
            <a:r>
              <a:rPr lang="en-US" altLang="zh-CN" sz="1800" dirty="0" smtClean="0"/>
              <a:t>; </a:t>
            </a:r>
          </a:p>
          <a:p>
            <a:pPr marL="800100" lvl="1" indent="-342900" algn="l">
              <a:buFont typeface="+mj-lt"/>
              <a:buAutoNum type="arabicPeriod"/>
            </a:pPr>
            <a:r>
              <a:rPr lang="zh-CN" altLang="en-US" sz="1800" dirty="0"/>
              <a:t>工业生产中可以应用数字图像处理技木来进行产</a:t>
            </a:r>
            <a:r>
              <a:rPr lang="zh-CN" altLang="en-US" sz="1800" dirty="0" smtClean="0"/>
              <a:t>品质量检测</a:t>
            </a:r>
            <a:r>
              <a:rPr lang="zh-CN" altLang="en-US" sz="1800" dirty="0"/>
              <a:t>、生产过程的</a:t>
            </a:r>
            <a:r>
              <a:rPr lang="zh-CN" altLang="en-US" sz="1800" dirty="0" smtClean="0"/>
              <a:t>自动控制</a:t>
            </a:r>
            <a:r>
              <a:rPr lang="zh-CN" altLang="en-US" sz="1800" dirty="0"/>
              <a:t>和计算机辅助设计与制造</a:t>
            </a:r>
            <a:r>
              <a:rPr lang="zh-CN" altLang="en-US" sz="1800" dirty="0" smtClean="0"/>
              <a:t>等；</a:t>
            </a:r>
            <a:endParaRPr lang="en-US" altLang="zh-CN" sz="1800" dirty="0" smtClean="0"/>
          </a:p>
          <a:p>
            <a:pPr marL="800100" lvl="1" indent="-342900" algn="l">
              <a:buFont typeface="+mj-lt"/>
              <a:buAutoNum type="arabicPeriod"/>
            </a:pPr>
            <a:r>
              <a:rPr lang="zh-CN" altLang="en-US" sz="1800" dirty="0"/>
              <a:t>数字图像处理广泛应用于生物学和医学影像学领域中</a:t>
            </a:r>
            <a:r>
              <a:rPr lang="zh-CN" altLang="en-US" sz="1800" dirty="0" smtClean="0"/>
              <a:t>。</a:t>
            </a:r>
            <a:r>
              <a:rPr lang="en-US" altLang="zh-CN" sz="1800" dirty="0" smtClean="0"/>
              <a:t>X</a:t>
            </a:r>
            <a:r>
              <a:rPr lang="zh-CN" altLang="en-US" sz="1800" dirty="0" smtClean="0"/>
              <a:t>射线</a:t>
            </a:r>
            <a:r>
              <a:rPr lang="zh-CN" altLang="en-US" sz="1800" dirty="0"/>
              <a:t>、超声波、显微图像分析及前面提过的</a:t>
            </a:r>
            <a:r>
              <a:rPr lang="en-US" altLang="zh-CN" sz="1800" dirty="0"/>
              <a:t>CT</a:t>
            </a:r>
            <a:r>
              <a:rPr lang="zh-CN" altLang="en-US" sz="1800" dirty="0"/>
              <a:t>等都是典型</a:t>
            </a:r>
            <a:r>
              <a:rPr lang="zh-CN" altLang="en-US" sz="1800" dirty="0" smtClean="0"/>
              <a:t>代表；</a:t>
            </a:r>
            <a:endParaRPr lang="en-US" altLang="zh-CN" sz="1800" dirty="0" smtClean="0"/>
          </a:p>
          <a:p>
            <a:pPr marL="800100" lvl="1" indent="-342900" algn="l">
              <a:buFont typeface="+mj-lt"/>
              <a:buAutoNum type="arabicPeriod"/>
            </a:pPr>
            <a:r>
              <a:rPr lang="zh-CN" altLang="en-US" sz="1800" dirty="0"/>
              <a:t>数字图像处理在通信领域同样应用广泛。数字图像处理在通信领域中的典型</a:t>
            </a:r>
            <a:r>
              <a:rPr lang="zh-CN" altLang="en-US" sz="1800" dirty="0" smtClean="0"/>
              <a:t>应用</a:t>
            </a:r>
            <a:r>
              <a:rPr lang="zh-CN" altLang="en-US" sz="1800" dirty="0"/>
              <a:t>包括图像的传输、电视电话和电视会议</a:t>
            </a:r>
            <a:r>
              <a:rPr lang="zh-CN" altLang="en-US" sz="1800" dirty="0" smtClean="0"/>
              <a:t>等；</a:t>
            </a:r>
            <a:endParaRPr lang="en-US" altLang="zh-CN" sz="1800" dirty="0" smtClean="0"/>
          </a:p>
          <a:p>
            <a:pPr marL="800100" lvl="1" indent="-342900" algn="l">
              <a:buFont typeface="+mj-lt"/>
              <a:buAutoNum type="arabicPeriod"/>
            </a:pPr>
            <a:r>
              <a:rPr lang="zh-CN" altLang="en-US" sz="1800" dirty="0"/>
              <a:t>场所采集的</a:t>
            </a:r>
            <a:r>
              <a:rPr lang="zh-CN" altLang="en-US" sz="1800" dirty="0" smtClean="0"/>
              <a:t>照片。例如：指纹</a:t>
            </a:r>
            <a:r>
              <a:rPr lang="zh-CN" altLang="en-US" sz="1800" dirty="0"/>
              <a:t>、手迹、印章等都需要做进一步的处理方能</a:t>
            </a:r>
            <a:r>
              <a:rPr lang="zh-CN" altLang="en-US" sz="1800" dirty="0" smtClean="0"/>
              <a:t>辨识。 </a:t>
            </a:r>
            <a:r>
              <a:rPr lang="zh-CN" altLang="en-US" sz="1800" dirty="0"/>
              <a:t>历史文字和图片档案的修复与管理同样需要用到相应的数字图像处理</a:t>
            </a:r>
            <a:r>
              <a:rPr lang="zh-CN" altLang="en-US" sz="1800" dirty="0" smtClean="0"/>
              <a:t>技术；</a:t>
            </a:r>
            <a:endParaRPr lang="en-US" altLang="zh-CN" sz="1800" dirty="0" smtClean="0"/>
          </a:p>
          <a:p>
            <a:pPr marL="800100" lvl="1" indent="-342900" algn="l">
              <a:buFont typeface="+mj-lt"/>
              <a:buAutoNum type="arabicPeriod"/>
            </a:pPr>
            <a:r>
              <a:rPr lang="zh-CN" altLang="en-US" sz="1800" dirty="0"/>
              <a:t>数字图像处理与太空科技同样密不可分。数字图像处理在宇宙探测中同样</a:t>
            </a:r>
            <a:r>
              <a:rPr lang="zh-CN" altLang="en-US" sz="1800" dirty="0" smtClean="0"/>
              <a:t>随处可见。大量的</a:t>
            </a:r>
            <a:r>
              <a:rPr lang="zh-CN" altLang="en-US" sz="1800" dirty="0"/>
              <a:t>星体照片都需要用数字图像处理技术进行</a:t>
            </a:r>
            <a:r>
              <a:rPr lang="zh-CN" altLang="en-US" sz="1800" dirty="0" smtClean="0"/>
              <a:t>处理；</a:t>
            </a:r>
            <a:r>
              <a:rPr lang="en-US" altLang="zh-CN" sz="1800" dirty="0" smtClean="0"/>
              <a:t>1996</a:t>
            </a:r>
            <a:r>
              <a:rPr lang="zh-CN" altLang="en-US" sz="1800" dirty="0" smtClean="0"/>
              <a:t>年，“探索者”宇宙飞船从火星发回来的土壤照片显示出土壤颜色的深浅不一，</a:t>
            </a:r>
            <a:r>
              <a:rPr lang="en-US" altLang="zh-CN" sz="1800" dirty="0" smtClean="0"/>
              <a:t>2004</a:t>
            </a:r>
            <a:r>
              <a:rPr lang="zh-CN" altLang="en-US" sz="1800" dirty="0" smtClean="0"/>
              <a:t>年，“勇气号”向地球传回了火星上的日落照片。</a:t>
            </a:r>
            <a:endParaRPr lang="en-US" altLang="zh-CN" sz="1800" dirty="0" smtClean="0"/>
          </a:p>
          <a:p>
            <a:pPr marL="800100" lvl="1" indent="-342900" algn="l">
              <a:buFont typeface="Wingdings" panose="05000000000000000000" pitchFamily="2" charset="2"/>
              <a:buChar char="u"/>
            </a:pPr>
            <a:endParaRPr lang="en-US" altLang="zh-CN" sz="1800" dirty="0" smtClean="0"/>
          </a:p>
          <a:p>
            <a:pPr algn="l"/>
            <a:endParaRPr lang="en-US" altLang="zh-CN" sz="2200" dirty="0" smtClean="0"/>
          </a:p>
          <a:p>
            <a:pPr algn="l"/>
            <a:endParaRPr lang="en-US" altLang="zh-CN" sz="2200" dirty="0" smtClean="0">
              <a:solidFill>
                <a:srgbClr val="7030A0"/>
              </a:solidFill>
            </a:endParaRPr>
          </a:p>
          <a:p>
            <a:pPr algn="l"/>
            <a:endParaRPr lang="en-US" altLang="zh-CN" sz="2200" dirty="0" smtClean="0"/>
          </a:p>
          <a:p>
            <a:pPr marL="342900" indent="-342900" algn="l">
              <a:buFont typeface="Wingdings" panose="05000000000000000000" pitchFamily="2" charset="2"/>
              <a:buChar char="u"/>
            </a:pPr>
            <a:endParaRPr lang="en-US" altLang="zh-CN" sz="2200"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en-US" altLang="zh-CN" dirty="0" smtClean="0"/>
          </a:p>
          <a:p>
            <a:pPr marL="342900" indent="-342900" algn="l">
              <a:buFont typeface="Wingdings" panose="05000000000000000000" pitchFamily="2" charset="2"/>
              <a:buChar char="u"/>
            </a:pPr>
            <a:endParaRPr lang="zh-CN" altLang="en-US" dirty="0"/>
          </a:p>
        </p:txBody>
      </p:sp>
      <p:sp>
        <p:nvSpPr>
          <p:cNvPr id="2" name="文本框 1"/>
          <p:cNvSpPr txBox="1"/>
          <p:nvPr/>
        </p:nvSpPr>
        <p:spPr>
          <a:xfrm>
            <a:off x="3931920" y="284480"/>
            <a:ext cx="6858000" cy="400110"/>
          </a:xfrm>
          <a:prstGeom prst="rect">
            <a:avLst/>
          </a:prstGeom>
          <a:noFill/>
        </p:spPr>
        <p:txBody>
          <a:bodyPr wrap="square" rtlCol="0">
            <a:spAutoFit/>
          </a:bodyPr>
          <a:lstStyle/>
          <a:p>
            <a:pPr algn="ctr"/>
            <a:r>
              <a:rPr lang="en-US" altLang="zh-CN" dirty="0">
                <a:solidFill>
                  <a:srgbClr val="7030A0"/>
                </a:solidFill>
                <a:latin typeface="宋体" panose="02010600030101010101" pitchFamily="2" charset="-122"/>
                <a:ea typeface="宋体" panose="02010600030101010101" pitchFamily="2" charset="-122"/>
              </a:rPr>
              <a:t>1.1 </a:t>
            </a:r>
            <a:r>
              <a:rPr lang="zh-CN" altLang="en-US" dirty="0">
                <a:solidFill>
                  <a:srgbClr val="7030A0"/>
                </a:solidFill>
                <a:latin typeface="宋体" panose="02010600030101010101" pitchFamily="2" charset="-122"/>
                <a:ea typeface="宋体" panose="02010600030101010101" pitchFamily="2" charset="-122"/>
              </a:rPr>
              <a:t>数字</a:t>
            </a:r>
            <a:r>
              <a:rPr lang="zh-CN" altLang="en-US" sz="2000" dirty="0">
                <a:solidFill>
                  <a:srgbClr val="7030A0"/>
                </a:solidFill>
                <a:latin typeface="宋体" panose="02010600030101010101" pitchFamily="2" charset="-122"/>
                <a:ea typeface="宋体" panose="02010600030101010101" pitchFamily="2" charset="-122"/>
              </a:rPr>
              <a:t>图像处理</a:t>
            </a:r>
            <a:r>
              <a:rPr lang="zh-CN" altLang="en-US" dirty="0" smtClean="0">
                <a:solidFill>
                  <a:srgbClr val="7030A0"/>
                </a:solidFill>
                <a:latin typeface="宋体" panose="02010600030101010101" pitchFamily="2" charset="-122"/>
                <a:ea typeface="宋体" panose="02010600030101010101" pitchFamily="2" charset="-122"/>
              </a:rPr>
              <a:t>概述 </a:t>
            </a:r>
            <a:r>
              <a:rPr lang="en-US" altLang="zh-CN" dirty="0" smtClean="0">
                <a:solidFill>
                  <a:srgbClr val="7030A0"/>
                </a:solidFill>
                <a:latin typeface="宋体" panose="02010600030101010101" pitchFamily="2" charset="-122"/>
                <a:ea typeface="宋体" panose="02010600030101010101" pitchFamily="2" charset="-122"/>
              </a:rPr>
              <a:t>· 1.1.3 </a:t>
            </a:r>
            <a:r>
              <a:rPr lang="zh-CN" altLang="en-US" dirty="0" smtClean="0">
                <a:solidFill>
                  <a:srgbClr val="7030A0"/>
                </a:solidFill>
                <a:latin typeface="宋体" panose="02010600030101010101" pitchFamily="2" charset="-122"/>
                <a:ea typeface="宋体" panose="02010600030101010101" pitchFamily="2" charset="-122"/>
              </a:rPr>
              <a:t>数字图像处理的</a:t>
            </a:r>
            <a:r>
              <a:rPr lang="zh-CN" altLang="en-US" dirty="0">
                <a:solidFill>
                  <a:srgbClr val="7030A0"/>
                </a:solidFill>
                <a:latin typeface="宋体" panose="02010600030101010101" pitchFamily="2" charset="-122"/>
                <a:ea typeface="宋体" panose="02010600030101010101" pitchFamily="2" charset="-122"/>
              </a:rPr>
              <a:t>应用</a:t>
            </a:r>
            <a:endParaRPr lang="zh-CN" altLang="en-US" dirty="0">
              <a:solidFill>
                <a:srgbClr val="7030A0"/>
              </a:solidFill>
            </a:endParaRPr>
          </a:p>
        </p:txBody>
      </p:sp>
    </p:spTree>
    <p:extLst>
      <p:ext uri="{BB962C8B-B14F-4D97-AF65-F5344CB8AC3E}">
        <p14:creationId xmlns:p14="http://schemas.microsoft.com/office/powerpoint/2010/main" val="1889813471"/>
      </p:ext>
    </p:extLst>
  </p:cSld>
  <p:clrMapOvr>
    <a:masterClrMapping/>
  </p:clrMapOvr>
  <p:timing>
    <p:tnLst>
      <p:par>
        <p:cTn id="1" dur="indefinite" restart="never" nodeType="tmRoot"/>
      </p:par>
    </p:tnLst>
  </p:timing>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980</TotalTime>
  <Words>4236</Words>
  <Application>Microsoft Office PowerPoint</Application>
  <PresentationFormat>宽屏</PresentationFormat>
  <Paragraphs>439</Paragraphs>
  <Slides>29</Slides>
  <Notes>0</Notes>
  <HiddenSlides>0</HiddenSlides>
  <MMClips>0</MMClips>
  <ScaleCrop>false</ScaleCrop>
  <HeadingPairs>
    <vt:vector size="8" baseType="variant">
      <vt:variant>
        <vt:lpstr>已用的字体</vt:lpstr>
      </vt:variant>
      <vt:variant>
        <vt:i4>8</vt:i4>
      </vt:variant>
      <vt:variant>
        <vt:lpstr>主题</vt:lpstr>
      </vt:variant>
      <vt:variant>
        <vt:i4>5</vt:i4>
      </vt:variant>
      <vt:variant>
        <vt:lpstr>嵌入 OLE 服务器</vt:lpstr>
      </vt:variant>
      <vt:variant>
        <vt:i4>2</vt:i4>
      </vt:variant>
      <vt:variant>
        <vt:lpstr>幻灯片标题</vt:lpstr>
      </vt:variant>
      <vt:variant>
        <vt:i4>29</vt:i4>
      </vt:variant>
    </vt:vector>
  </HeadingPairs>
  <TitlesOfParts>
    <vt:vector size="44" baseType="lpstr">
      <vt:lpstr>等线</vt:lpstr>
      <vt:lpstr>等线 Light</vt:lpstr>
      <vt:lpstr>宋体</vt:lpstr>
      <vt:lpstr>微软雅黑</vt:lpstr>
      <vt:lpstr>Arial</vt:lpstr>
      <vt:lpstr>Cambria Math</vt:lpstr>
      <vt:lpstr>Tahoma</vt:lpstr>
      <vt:lpstr>Wingdings</vt:lpstr>
      <vt:lpstr>自定义设计方案</vt:lpstr>
      <vt:lpstr>1_自定义设计方案</vt:lpstr>
      <vt:lpstr>3_自定义设计方案</vt:lpstr>
      <vt:lpstr>1_Office 主题​​</vt:lpstr>
      <vt:lpstr>2_自定义设计方案</vt:lpstr>
      <vt:lpstr>CorelDRAW</vt:lpstr>
      <vt:lpstr>Microsoft Equation 3.0</vt:lpstr>
      <vt:lpstr>数字图像处理与模式识别 </vt:lpstr>
      <vt:lpstr>第一章</vt:lpstr>
      <vt:lpstr>PowerPoint 演示文稿</vt:lpstr>
      <vt:lpstr>图像与数字图像</vt:lpstr>
      <vt:lpstr>图像与数字图像</vt:lpstr>
      <vt:lpstr>数字图像处理研究的内容</vt:lpstr>
      <vt:lpstr>数字图像处理研究的内容</vt:lpstr>
      <vt:lpstr>数字图像处理研究的内容</vt:lpstr>
      <vt:lpstr>数字图像处理的应用</vt:lpstr>
      <vt:lpstr>Matlab的发展 Matlab 是由 MATrix 和 LABoratory 两个单词组合而成，意为矩阵实验室。它是一款由美国 MathWorks 公司出品的商业数学软件，可用于算法开发、数据可视化、数据分析以及数值计算、仿真等许多场合的计算机开发语言环境。</vt:lpstr>
      <vt:lpstr>Matlab的发展· Matlab 2022a 版本亮点： </vt:lpstr>
      <vt:lpstr>Matlab的结构 </vt:lpstr>
      <vt:lpstr>Matlab的结构 </vt:lpstr>
      <vt:lpstr>Matlab的结构 </vt:lpstr>
      <vt:lpstr>Matlab的结构 </vt:lpstr>
      <vt:lpstr>Matlab的结构 </vt:lpstr>
      <vt:lpstr>Matlab中的图像存储</vt:lpstr>
      <vt:lpstr>PowerPoint 演示文稿</vt:lpstr>
      <vt:lpstr>Matlab中的图像存储</vt:lpstr>
      <vt:lpstr>Matlab中的图像存储</vt:lpstr>
      <vt:lpstr>Matlab中的图像存储</vt:lpstr>
      <vt:lpstr>Matlab中的图像存储</vt:lpstr>
      <vt:lpstr>Matlab中的图像存储</vt:lpstr>
      <vt:lpstr>Matlab中的图像存储</vt:lpstr>
      <vt:lpstr>Matlab中的图像转换</vt:lpstr>
      <vt:lpstr>Matlab中的图像转换</vt:lpstr>
      <vt:lpstr>PowerPoint 演示文稿</vt:lpstr>
      <vt:lpstr>Matlab中图像的基本操作</vt:lpstr>
      <vt:lpstr>Matlab中图像的基本操作</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刘勤波</cp:lastModifiedBy>
  <cp:revision>67</cp:revision>
  <dcterms:created xsi:type="dcterms:W3CDTF">2022-08-22T02:26:08Z</dcterms:created>
  <dcterms:modified xsi:type="dcterms:W3CDTF">2022-08-29T14:22:59Z</dcterms:modified>
</cp:coreProperties>
</file>